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77" r:id="rId5"/>
    <p:sldId id="259" r:id="rId6"/>
    <p:sldId id="278" r:id="rId7"/>
    <p:sldId id="260" r:id="rId8"/>
    <p:sldId id="261" r:id="rId9"/>
    <p:sldId id="262" r:id="rId10"/>
    <p:sldId id="279" r:id="rId11"/>
    <p:sldId id="263" r:id="rId12"/>
    <p:sldId id="264" r:id="rId13"/>
    <p:sldId id="265" r:id="rId14"/>
    <p:sldId id="266" r:id="rId15"/>
    <p:sldId id="267" r:id="rId16"/>
    <p:sldId id="268" r:id="rId17"/>
    <p:sldId id="269" r:id="rId18"/>
    <p:sldId id="270" r:id="rId19"/>
    <p:sldId id="271" r:id="rId20"/>
    <p:sldId id="272" r:id="rId21"/>
    <p:sldId id="273" r:id="rId22"/>
    <p:sldId id="283" r:id="rId23"/>
    <p:sldId id="275" r:id="rId24"/>
    <p:sldId id="280" r:id="rId25"/>
    <p:sldId id="282" r:id="rId26"/>
    <p:sldId id="274"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334AF61-D849-4BC3-94BF-2EB288C2FC5A}" type="datetimeFigureOut">
              <a:rPr lang="en-SG" smtClean="0"/>
              <a:t>29/3/2014</a:t>
            </a:fld>
            <a:endParaRPr lang="en-SG"/>
          </a:p>
        </p:txBody>
      </p:sp>
      <p:sp>
        <p:nvSpPr>
          <p:cNvPr id="17" name="Footer Placeholder 16"/>
          <p:cNvSpPr>
            <a:spLocks noGrp="1"/>
          </p:cNvSpPr>
          <p:nvPr>
            <p:ph type="ftr" sz="quarter" idx="11"/>
          </p:nvPr>
        </p:nvSpPr>
        <p:spPr>
          <a:xfrm>
            <a:off x="5410200" y="4205288"/>
            <a:ext cx="1295400" cy="457200"/>
          </a:xfrm>
        </p:spPr>
        <p:txBody>
          <a:bodyPr/>
          <a:lstStyle/>
          <a:p>
            <a:endParaRPr lang="en-SG"/>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014E621-3898-4D62-9D7C-989EA0FF6C39}" type="slidenum">
              <a:rPr lang="en-SG" smtClean="0"/>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34AF61-D849-4BC3-94BF-2EB288C2FC5A}" type="datetimeFigureOut">
              <a:rPr lang="en-SG" smtClean="0"/>
              <a:t>29/3/2014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34AF61-D849-4BC3-94BF-2EB288C2FC5A}" type="datetimeFigureOut">
              <a:rPr lang="en-SG" smtClean="0"/>
              <a:t>29/3/2014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34AF61-D849-4BC3-94BF-2EB288C2FC5A}" type="datetimeFigureOut">
              <a:rPr lang="en-SG" smtClean="0"/>
              <a:t>29/3/2014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334AF61-D849-4BC3-94BF-2EB288C2FC5A}" type="datetimeFigureOut">
              <a:rPr lang="en-SG" smtClean="0"/>
              <a:t>29/3/2014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34AF61-D849-4BC3-94BF-2EB288C2FC5A}" type="datetimeFigureOut">
              <a:rPr lang="en-SG" smtClean="0"/>
              <a:t>29/3/2014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334AF61-D849-4BC3-94BF-2EB288C2FC5A}" type="datetimeFigureOut">
              <a:rPr lang="en-SG" smtClean="0"/>
              <a:t>29/3/2014</a:t>
            </a:fld>
            <a:endParaRPr lang="en-SG"/>
          </a:p>
        </p:txBody>
      </p:sp>
      <p:sp>
        <p:nvSpPr>
          <p:cNvPr id="27" name="Slide Number Placeholder 26"/>
          <p:cNvSpPr>
            <a:spLocks noGrp="1"/>
          </p:cNvSpPr>
          <p:nvPr>
            <p:ph type="sldNum" sz="quarter" idx="11"/>
          </p:nvPr>
        </p:nvSpPr>
        <p:spPr/>
        <p:txBody>
          <a:bodyPr rtlCol="0"/>
          <a:lstStyle/>
          <a:p>
            <a:fld id="{9014E621-3898-4D62-9D7C-989EA0FF6C39}" type="slidenum">
              <a:rPr lang="en-SG" smtClean="0"/>
              <a:t>‹#›</a:t>
            </a:fld>
            <a:endParaRPr lang="en-SG"/>
          </a:p>
        </p:txBody>
      </p:sp>
      <p:sp>
        <p:nvSpPr>
          <p:cNvPr id="28" name="Footer Placeholder 27"/>
          <p:cNvSpPr>
            <a:spLocks noGrp="1"/>
          </p:cNvSpPr>
          <p:nvPr>
            <p:ph type="ftr" sz="quarter" idx="12"/>
          </p:nvPr>
        </p:nvSpPr>
        <p:spPr/>
        <p:txBody>
          <a:bodyPr rtlCol="0"/>
          <a:lstStyle/>
          <a:p>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334AF61-D849-4BC3-94BF-2EB288C2FC5A}" type="datetimeFigureOut">
              <a:rPr lang="en-SG" smtClean="0"/>
              <a:t>29/3/2014</a:t>
            </a:fld>
            <a:endParaRPr lang="en-SG"/>
          </a:p>
        </p:txBody>
      </p:sp>
      <p:sp>
        <p:nvSpPr>
          <p:cNvPr id="4" name="Footer Placeholder 3"/>
          <p:cNvSpPr>
            <a:spLocks noGrp="1"/>
          </p:cNvSpPr>
          <p:nvPr>
            <p:ph type="ftr" sz="quarter" idx="11"/>
          </p:nvPr>
        </p:nvSpPr>
        <p:spPr>
          <a:xfrm>
            <a:off x="5257800" y="612648"/>
            <a:ext cx="1325880" cy="457200"/>
          </a:xfrm>
        </p:spPr>
        <p:txBody>
          <a:bodyPr/>
          <a:lstStyle/>
          <a:p>
            <a:endParaRPr lang="en-SG"/>
          </a:p>
        </p:txBody>
      </p:sp>
      <p:sp>
        <p:nvSpPr>
          <p:cNvPr id="5" name="Slide Number Placeholder 4"/>
          <p:cNvSpPr>
            <a:spLocks noGrp="1"/>
          </p:cNvSpPr>
          <p:nvPr>
            <p:ph type="sldNum" sz="quarter" idx="12"/>
          </p:nvPr>
        </p:nvSpPr>
        <p:spPr>
          <a:xfrm>
            <a:off x="8174736" y="2272"/>
            <a:ext cx="762000" cy="365760"/>
          </a:xfrm>
        </p:spPr>
        <p:txBody>
          <a:bodyPr/>
          <a:lstStyle/>
          <a:p>
            <a:fld id="{9014E621-3898-4D62-9D7C-989EA0FF6C39}" type="slidenum">
              <a:rPr lang="en-SG" smtClean="0"/>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34AF61-D849-4BC3-94BF-2EB288C2FC5A}" type="datetimeFigureOut">
              <a:rPr lang="en-SG" smtClean="0"/>
              <a:t>29/3/2014</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34AF61-D849-4BC3-94BF-2EB288C2FC5A}" type="datetimeFigureOut">
              <a:rPr lang="en-SG" smtClean="0"/>
              <a:t>29/3/2014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334AF61-D849-4BC3-94BF-2EB288C2FC5A}" type="datetimeFigureOut">
              <a:rPr lang="en-SG" smtClean="0"/>
              <a:t>29/3/2014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14E621-3898-4D62-9D7C-989EA0FF6C39}" type="slidenum">
              <a:rPr lang="en-SG" smtClean="0"/>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334AF61-D849-4BC3-94BF-2EB288C2FC5A}" type="datetimeFigureOut">
              <a:rPr lang="en-SG" smtClean="0"/>
              <a:t>29/3/2014</a:t>
            </a:fld>
            <a:endParaRPr lang="en-SG"/>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SG"/>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014E621-3898-4D62-9D7C-989EA0FF6C39}" type="slidenum">
              <a:rPr lang="en-SG" smtClean="0"/>
              <a:t>‹#›</a:t>
            </a:fld>
            <a:endParaRPr lang="en-S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SG" b="1" dirty="0" smtClean="0"/>
              <a:t>Responding to Calamities</a:t>
            </a:r>
            <a:endParaRPr lang="en-SG" b="1" dirty="0"/>
          </a:p>
        </p:txBody>
      </p:sp>
      <p:sp>
        <p:nvSpPr>
          <p:cNvPr id="3" name="Subtitle 2"/>
          <p:cNvSpPr>
            <a:spLocks noGrp="1"/>
          </p:cNvSpPr>
          <p:nvPr>
            <p:ph type="subTitle" idx="1"/>
          </p:nvPr>
        </p:nvSpPr>
        <p:spPr/>
        <p:txBody>
          <a:bodyPr>
            <a:normAutofit/>
          </a:bodyPr>
          <a:lstStyle/>
          <a:p>
            <a:r>
              <a:rPr lang="en-SG" sz="2400" b="1" dirty="0" smtClean="0"/>
              <a:t>Saturday Service 29 Mar 2014</a:t>
            </a:r>
          </a:p>
          <a:p>
            <a:r>
              <a:rPr lang="en-SG" sz="2400" b="1" dirty="0" smtClean="0"/>
              <a:t>Cecil </a:t>
            </a:r>
            <a:r>
              <a:rPr lang="en-SG" sz="2400" b="1" dirty="0" err="1" smtClean="0"/>
              <a:t>Ang</a:t>
            </a:r>
            <a:endParaRPr lang="en-SG" sz="2400" b="1" dirty="0"/>
          </a:p>
        </p:txBody>
      </p:sp>
    </p:spTree>
    <p:extLst>
      <p:ext uri="{BB962C8B-B14F-4D97-AF65-F5344CB8AC3E}">
        <p14:creationId xmlns:p14="http://schemas.microsoft.com/office/powerpoint/2010/main" val="3070806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noAutofit/>
          </a:bodyPr>
          <a:lstStyle/>
          <a:p>
            <a:pPr marL="624078" indent="-514350">
              <a:buFont typeface="+mj-lt"/>
              <a:buAutoNum type="arabicPeriod" startAt="4"/>
            </a:pPr>
            <a:r>
              <a:rPr lang="en-SG" sz="2600" dirty="0" smtClean="0"/>
              <a:t>God </a:t>
            </a:r>
            <a:r>
              <a:rPr lang="en-SG" sz="2600" dirty="0"/>
              <a:t>can use natural </a:t>
            </a:r>
            <a:r>
              <a:rPr lang="en-SG" sz="2600" dirty="0" smtClean="0"/>
              <a:t>disasters or sicknesses to </a:t>
            </a:r>
            <a:r>
              <a:rPr lang="en-SG" sz="2600" dirty="0"/>
              <a:t>be His instruments of </a:t>
            </a:r>
            <a:r>
              <a:rPr lang="en-SG" sz="2600" dirty="0" smtClean="0"/>
              <a:t>judgment.</a:t>
            </a:r>
          </a:p>
          <a:p>
            <a:pPr marL="109728" indent="0">
              <a:buNone/>
            </a:pPr>
            <a:endParaRPr lang="en-SG" sz="1100" dirty="0" smtClean="0"/>
          </a:p>
          <a:p>
            <a:pPr marL="109728" indent="0">
              <a:buNone/>
            </a:pPr>
            <a:r>
              <a:rPr lang="en-SG" sz="2600" dirty="0"/>
              <a:t>As soon as he finished saying all this, the ground under them split apart </a:t>
            </a:r>
            <a:r>
              <a:rPr lang="en-SG" sz="2600" dirty="0" smtClean="0"/>
              <a:t>and </a:t>
            </a:r>
            <a:r>
              <a:rPr lang="en-SG" sz="2600" dirty="0"/>
              <a:t>the earth opened its mouth and swallowed them and their households, and all those associated with </a:t>
            </a:r>
            <a:r>
              <a:rPr lang="en-SG" sz="2600" dirty="0" err="1"/>
              <a:t>Korah</a:t>
            </a:r>
            <a:r>
              <a:rPr lang="en-SG" sz="2600" dirty="0"/>
              <a:t>, together with their possessions. </a:t>
            </a:r>
            <a:r>
              <a:rPr lang="en-SG" sz="2600" dirty="0" smtClean="0"/>
              <a:t>They </a:t>
            </a:r>
            <a:r>
              <a:rPr lang="en-SG" sz="2600" dirty="0"/>
              <a:t>went down alive into the realm of the dead, with everything they owned; the earth closed over them, and they perished and were gone from the </a:t>
            </a:r>
            <a:r>
              <a:rPr lang="en-SG" sz="2600" dirty="0" smtClean="0"/>
              <a:t>community.  		</a:t>
            </a:r>
            <a:r>
              <a:rPr lang="en-SG" sz="2600" dirty="0" err="1" smtClean="0"/>
              <a:t>Num</a:t>
            </a:r>
            <a:r>
              <a:rPr lang="en-SG" sz="2600" dirty="0" smtClean="0"/>
              <a:t> 16:31-33 NIV </a:t>
            </a:r>
            <a:endParaRPr lang="en-SG" sz="2600" dirty="0"/>
          </a:p>
        </p:txBody>
      </p:sp>
    </p:spTree>
    <p:extLst>
      <p:ext uri="{BB962C8B-B14F-4D97-AF65-F5344CB8AC3E}">
        <p14:creationId xmlns:p14="http://schemas.microsoft.com/office/powerpoint/2010/main" val="291424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Wicked did not repent</a:t>
            </a:r>
            <a:endParaRPr lang="en-SG" dirty="0"/>
          </a:p>
        </p:txBody>
      </p:sp>
      <p:sp>
        <p:nvSpPr>
          <p:cNvPr id="3" name="Content Placeholder 2"/>
          <p:cNvSpPr>
            <a:spLocks noGrp="1"/>
          </p:cNvSpPr>
          <p:nvPr>
            <p:ph idx="1"/>
          </p:nvPr>
        </p:nvSpPr>
        <p:spPr/>
        <p:txBody>
          <a:bodyPr/>
          <a:lstStyle/>
          <a:p>
            <a:pPr marL="109728" indent="0">
              <a:buNone/>
            </a:pPr>
            <a:r>
              <a:rPr lang="en-US" dirty="0"/>
              <a:t>The rest of mankind, who were not killed by these plagues, </a:t>
            </a:r>
            <a:r>
              <a:rPr lang="en-US" dirty="0">
                <a:solidFill>
                  <a:srgbClr val="FF0000"/>
                </a:solidFill>
              </a:rPr>
              <a:t>did not repent </a:t>
            </a:r>
            <a:r>
              <a:rPr lang="en-US" dirty="0"/>
              <a:t>of the works of their hands, so as not to worship demons, and the idols of gold and of silver and of brass and of stone and of wood, which can neither see nor hear nor walk; </a:t>
            </a:r>
            <a:r>
              <a:rPr lang="en-US" baseline="30000" dirty="0"/>
              <a:t> </a:t>
            </a:r>
            <a:r>
              <a:rPr lang="en-US" dirty="0"/>
              <a:t>and they </a:t>
            </a:r>
            <a:r>
              <a:rPr lang="en-US" dirty="0">
                <a:solidFill>
                  <a:srgbClr val="FF0000"/>
                </a:solidFill>
              </a:rPr>
              <a:t>did not repent </a:t>
            </a:r>
            <a:r>
              <a:rPr lang="en-US" dirty="0"/>
              <a:t>of their murders nor of their sorceries nor of their immorality nor of their thefts.   </a:t>
            </a:r>
            <a:r>
              <a:rPr lang="en-US" dirty="0" smtClean="0"/>
              <a:t>                           Rev </a:t>
            </a:r>
            <a:r>
              <a:rPr lang="en-US" dirty="0"/>
              <a:t>9:20-21 NASB</a:t>
            </a:r>
            <a:endParaRPr lang="en-SG" dirty="0"/>
          </a:p>
          <a:p>
            <a:pPr marL="109728" indent="0">
              <a:buNone/>
            </a:pPr>
            <a:endParaRPr lang="en-SG" dirty="0"/>
          </a:p>
        </p:txBody>
      </p:sp>
    </p:spTree>
    <p:extLst>
      <p:ext uri="{BB962C8B-B14F-4D97-AF65-F5344CB8AC3E}">
        <p14:creationId xmlns:p14="http://schemas.microsoft.com/office/powerpoint/2010/main" val="671791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Luke 7:11-15 </a:t>
            </a:r>
            <a:r>
              <a:rPr lang="en-SG" b="1" dirty="0" smtClean="0">
                <a:solidFill>
                  <a:srgbClr val="0070C0"/>
                </a:solidFill>
              </a:rPr>
              <a:t>NKJV</a:t>
            </a:r>
            <a:endParaRPr lang="en-SG" dirty="0">
              <a:solidFill>
                <a:srgbClr val="0070C0"/>
              </a:solidFill>
            </a:endParaRPr>
          </a:p>
        </p:txBody>
      </p:sp>
      <p:sp>
        <p:nvSpPr>
          <p:cNvPr id="3" name="Content Placeholder 2"/>
          <p:cNvSpPr>
            <a:spLocks noGrp="1"/>
          </p:cNvSpPr>
          <p:nvPr>
            <p:ph idx="1"/>
          </p:nvPr>
        </p:nvSpPr>
        <p:spPr>
          <a:xfrm>
            <a:off x="457200" y="2249424"/>
            <a:ext cx="8229600" cy="4608576"/>
          </a:xfrm>
        </p:spPr>
        <p:txBody>
          <a:bodyPr>
            <a:normAutofit fontScale="92500" lnSpcReduction="10000"/>
          </a:bodyPr>
          <a:lstStyle/>
          <a:p>
            <a:pPr marL="109728" indent="0">
              <a:buNone/>
            </a:pPr>
            <a:r>
              <a:rPr lang="en-SG" dirty="0"/>
              <a:t>Now it happened, the day after, </a:t>
            </a:r>
            <a:r>
              <a:rPr lang="en-SG" i="1" dirty="0"/>
              <a:t>that</a:t>
            </a:r>
            <a:r>
              <a:rPr lang="en-SG" dirty="0"/>
              <a:t> He went into a city called Nain; and many of His disciples went with Him, and a large crowd. </a:t>
            </a:r>
            <a:r>
              <a:rPr lang="en-SG" baseline="30000" dirty="0"/>
              <a:t>12 </a:t>
            </a:r>
            <a:r>
              <a:rPr lang="en-SG" dirty="0"/>
              <a:t>And when He came near the gate of the city, behold, a dead man was being carried out, the only son of his mother; and she was a widow. And a large crowd from the city was with her. </a:t>
            </a:r>
            <a:r>
              <a:rPr lang="en-SG" baseline="30000" dirty="0"/>
              <a:t>13 </a:t>
            </a:r>
            <a:r>
              <a:rPr lang="en-SG" dirty="0"/>
              <a:t>When the Lord saw her, He had </a:t>
            </a:r>
            <a:r>
              <a:rPr lang="en-SG" dirty="0">
                <a:solidFill>
                  <a:srgbClr val="0070C0"/>
                </a:solidFill>
              </a:rPr>
              <a:t>compassion</a:t>
            </a:r>
            <a:r>
              <a:rPr lang="en-SG" dirty="0"/>
              <a:t> on her and said to her, “Do not weep.” </a:t>
            </a:r>
            <a:r>
              <a:rPr lang="en-SG" baseline="30000" dirty="0"/>
              <a:t>14 </a:t>
            </a:r>
            <a:r>
              <a:rPr lang="en-SG" dirty="0"/>
              <a:t>Then He came and touched the open coffin, and those who carried </a:t>
            </a:r>
            <a:r>
              <a:rPr lang="en-SG" i="1" dirty="0"/>
              <a:t>him</a:t>
            </a:r>
            <a:r>
              <a:rPr lang="en-SG" dirty="0"/>
              <a:t> stood still. And He said, “Young man, I say to you, arise.” </a:t>
            </a:r>
            <a:r>
              <a:rPr lang="en-SG" baseline="30000" dirty="0"/>
              <a:t>15 </a:t>
            </a:r>
            <a:r>
              <a:rPr lang="en-SG" dirty="0"/>
              <a:t>So he who was dead sat up and began to speak. And He presented him to his mother.</a:t>
            </a:r>
          </a:p>
          <a:p>
            <a:pPr marL="109728" indent="0">
              <a:buNone/>
            </a:pPr>
            <a:endParaRPr lang="en-SG" dirty="0"/>
          </a:p>
        </p:txBody>
      </p:sp>
    </p:spTree>
    <p:extLst>
      <p:ext uri="{BB962C8B-B14F-4D97-AF65-F5344CB8AC3E}">
        <p14:creationId xmlns:p14="http://schemas.microsoft.com/office/powerpoint/2010/main" val="2156258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lstStyle/>
          <a:p>
            <a:pPr marL="624078" indent="-514350">
              <a:buFont typeface="+mj-lt"/>
              <a:buAutoNum type="arabicPeriod" startAt="5"/>
            </a:pPr>
            <a:r>
              <a:rPr lang="en-SG" dirty="0"/>
              <a:t>Death does not have the final word in life</a:t>
            </a:r>
            <a:r>
              <a:rPr lang="en-SG" dirty="0" smtClean="0"/>
              <a:t>.</a:t>
            </a:r>
          </a:p>
          <a:p>
            <a:pPr marL="624078" indent="-514350">
              <a:buFont typeface="+mj-lt"/>
              <a:buAutoNum type="arabicPeriod" startAt="3"/>
            </a:pPr>
            <a:endParaRPr lang="en-SG" dirty="0"/>
          </a:p>
          <a:p>
            <a:pPr marL="109728" indent="0">
              <a:buNone/>
            </a:pPr>
            <a:r>
              <a:rPr lang="en-SG" dirty="0"/>
              <a:t>But Christ has indeed been raised from the dead, the </a:t>
            </a:r>
            <a:r>
              <a:rPr lang="en-SG" dirty="0" err="1"/>
              <a:t>firstfruits</a:t>
            </a:r>
            <a:r>
              <a:rPr lang="en-SG" dirty="0"/>
              <a:t> of those who have fallen </a:t>
            </a:r>
            <a:r>
              <a:rPr lang="en-SG" dirty="0" smtClean="0"/>
              <a:t>asleep … For </a:t>
            </a:r>
            <a:r>
              <a:rPr lang="en-SG" dirty="0"/>
              <a:t>as in Adam all die, so in Christ all will be made alive. </a:t>
            </a:r>
            <a:r>
              <a:rPr lang="en-SG" dirty="0" smtClean="0"/>
              <a:t>But </a:t>
            </a:r>
            <a:r>
              <a:rPr lang="en-SG" dirty="0"/>
              <a:t>each in turn: Christ, the </a:t>
            </a:r>
            <a:r>
              <a:rPr lang="en-SG" dirty="0" err="1"/>
              <a:t>firstfruits</a:t>
            </a:r>
            <a:r>
              <a:rPr lang="en-SG" dirty="0"/>
              <a:t>; then, when he comes, those who belong to </a:t>
            </a:r>
            <a:r>
              <a:rPr lang="en-SG" dirty="0" smtClean="0"/>
              <a:t>him.</a:t>
            </a:r>
          </a:p>
          <a:p>
            <a:pPr marL="109728" indent="0">
              <a:buNone/>
            </a:pPr>
            <a:r>
              <a:rPr lang="en-SG" dirty="0"/>
              <a:t>	</a:t>
            </a:r>
            <a:r>
              <a:rPr lang="en-SG" dirty="0" smtClean="0"/>
              <a:t>			         1 </a:t>
            </a:r>
            <a:r>
              <a:rPr lang="en-SG" dirty="0" err="1" smtClean="0"/>
              <a:t>Cor</a:t>
            </a:r>
            <a:r>
              <a:rPr lang="en-SG" dirty="0" smtClean="0"/>
              <a:t> 15:20,22-23 NIV </a:t>
            </a:r>
            <a:endParaRPr lang="en-SG" dirty="0"/>
          </a:p>
        </p:txBody>
      </p:sp>
    </p:spTree>
    <p:extLst>
      <p:ext uri="{BB962C8B-B14F-4D97-AF65-F5344CB8AC3E}">
        <p14:creationId xmlns:p14="http://schemas.microsoft.com/office/powerpoint/2010/main" val="166965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Job 1:6-22 </a:t>
            </a:r>
            <a:r>
              <a:rPr lang="en-SG" b="1" dirty="0" smtClean="0">
                <a:solidFill>
                  <a:srgbClr val="0070C0"/>
                </a:solidFill>
              </a:rPr>
              <a:t>NIV</a:t>
            </a:r>
            <a:endParaRPr lang="en-SG" dirty="0">
              <a:solidFill>
                <a:srgbClr val="0070C0"/>
              </a:solidFill>
            </a:endParaRPr>
          </a:p>
        </p:txBody>
      </p:sp>
      <p:sp>
        <p:nvSpPr>
          <p:cNvPr id="3" name="Content Placeholder 2"/>
          <p:cNvSpPr>
            <a:spLocks noGrp="1"/>
          </p:cNvSpPr>
          <p:nvPr>
            <p:ph idx="1"/>
          </p:nvPr>
        </p:nvSpPr>
        <p:spPr/>
        <p:txBody>
          <a:bodyPr>
            <a:normAutofit lnSpcReduction="10000"/>
          </a:bodyPr>
          <a:lstStyle/>
          <a:p>
            <a:pPr marL="109728" indent="0">
              <a:buNone/>
            </a:pPr>
            <a:r>
              <a:rPr lang="en-SG" baseline="30000" dirty="0" smtClean="0"/>
              <a:t>6 </a:t>
            </a:r>
            <a:r>
              <a:rPr lang="en-SG" dirty="0" smtClean="0"/>
              <a:t>One </a:t>
            </a:r>
            <a:r>
              <a:rPr lang="en-SG" dirty="0"/>
              <a:t>day the angels came to present themselves before the </a:t>
            </a:r>
            <a:r>
              <a:rPr lang="en-SG" cap="small" dirty="0"/>
              <a:t>Lord</a:t>
            </a:r>
            <a:r>
              <a:rPr lang="en-SG" dirty="0"/>
              <a:t>, and Satan also came with them. </a:t>
            </a:r>
            <a:r>
              <a:rPr lang="en-SG" baseline="30000" dirty="0"/>
              <a:t>7 </a:t>
            </a:r>
            <a:r>
              <a:rPr lang="en-SG" dirty="0"/>
              <a:t>The </a:t>
            </a:r>
            <a:r>
              <a:rPr lang="en-SG" cap="small" dirty="0"/>
              <a:t>Lord</a:t>
            </a:r>
            <a:r>
              <a:rPr lang="en-SG" dirty="0"/>
              <a:t> said to Satan, “Where have you come from?”</a:t>
            </a:r>
          </a:p>
          <a:p>
            <a:pPr marL="109728" indent="0">
              <a:buNone/>
            </a:pPr>
            <a:r>
              <a:rPr lang="en-SG" dirty="0"/>
              <a:t>Satan answered the </a:t>
            </a:r>
            <a:r>
              <a:rPr lang="en-SG" cap="small" dirty="0"/>
              <a:t>Lord</a:t>
            </a:r>
            <a:r>
              <a:rPr lang="en-SG" dirty="0"/>
              <a:t>, “From roaming throughout the earth, going back and forth on it.”</a:t>
            </a:r>
          </a:p>
          <a:p>
            <a:pPr marL="109728" indent="0">
              <a:buNone/>
            </a:pPr>
            <a:r>
              <a:rPr lang="en-SG" baseline="30000" dirty="0"/>
              <a:t>8 </a:t>
            </a:r>
            <a:r>
              <a:rPr lang="en-SG" dirty="0"/>
              <a:t>Then the </a:t>
            </a:r>
            <a:r>
              <a:rPr lang="en-SG" cap="small" dirty="0"/>
              <a:t>Lord</a:t>
            </a:r>
            <a:r>
              <a:rPr lang="en-SG" dirty="0"/>
              <a:t> said to Satan, “Have you considered my servant Job? There is no one on earth like him; he is blameless and upright, a man who fears God and shuns evil.”</a:t>
            </a:r>
          </a:p>
          <a:p>
            <a:pPr marL="109728" indent="0">
              <a:buNone/>
            </a:pPr>
            <a:endParaRPr lang="en-SG" dirty="0"/>
          </a:p>
        </p:txBody>
      </p:sp>
    </p:spTree>
    <p:extLst>
      <p:ext uri="{BB962C8B-B14F-4D97-AF65-F5344CB8AC3E}">
        <p14:creationId xmlns:p14="http://schemas.microsoft.com/office/powerpoint/2010/main" val="2249145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Job 1:6-22 </a:t>
            </a:r>
            <a:r>
              <a:rPr lang="en-SG" b="1" dirty="0" smtClean="0">
                <a:solidFill>
                  <a:srgbClr val="0070C0"/>
                </a:solidFill>
              </a:rPr>
              <a:t>NIV</a:t>
            </a:r>
            <a:endParaRPr lang="en-SG"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marL="109728" indent="0">
              <a:buNone/>
            </a:pPr>
            <a:r>
              <a:rPr lang="en-SG" baseline="30000" dirty="0"/>
              <a:t>9 </a:t>
            </a:r>
            <a:r>
              <a:rPr lang="en-SG" dirty="0"/>
              <a:t>“Does Job fear God for nothing?” Satan replied. </a:t>
            </a:r>
            <a:r>
              <a:rPr lang="en-SG" baseline="30000" dirty="0"/>
              <a:t>10 </a:t>
            </a:r>
            <a:r>
              <a:rPr lang="en-SG" dirty="0"/>
              <a:t>“Have you not put a hedge around him and his household and everything he has? You have blessed the work of his hands, so that his flocks and herds are spread throughout the land. </a:t>
            </a:r>
            <a:r>
              <a:rPr lang="en-SG" baseline="30000" dirty="0"/>
              <a:t>11 </a:t>
            </a:r>
            <a:r>
              <a:rPr lang="en-SG" dirty="0"/>
              <a:t>But now stretch out your hand and strike everything he has, and he will surely curse you to your face.”</a:t>
            </a:r>
          </a:p>
          <a:p>
            <a:pPr marL="109728" indent="0">
              <a:buNone/>
            </a:pPr>
            <a:r>
              <a:rPr lang="en-SG" baseline="30000" dirty="0"/>
              <a:t>12 </a:t>
            </a:r>
            <a:r>
              <a:rPr lang="en-SG" dirty="0"/>
              <a:t>The </a:t>
            </a:r>
            <a:r>
              <a:rPr lang="en-SG" cap="small" dirty="0"/>
              <a:t>Lord</a:t>
            </a:r>
            <a:r>
              <a:rPr lang="en-SG" dirty="0"/>
              <a:t> said to Satan, “Very well, then, everything he has is in your power, but on the man himself do not lay a finger.”</a:t>
            </a:r>
          </a:p>
          <a:p>
            <a:pPr marL="109728" indent="0">
              <a:buNone/>
            </a:pPr>
            <a:r>
              <a:rPr lang="en-SG" dirty="0"/>
              <a:t>Then Satan went out from the presence of the </a:t>
            </a:r>
            <a:r>
              <a:rPr lang="en-SG" cap="small" dirty="0"/>
              <a:t>Lord</a:t>
            </a:r>
            <a:r>
              <a:rPr lang="en-SG" dirty="0"/>
              <a:t>.</a:t>
            </a:r>
          </a:p>
          <a:p>
            <a:pPr marL="109728" indent="0">
              <a:buNone/>
            </a:pPr>
            <a:endParaRPr lang="en-SG" dirty="0"/>
          </a:p>
        </p:txBody>
      </p:sp>
    </p:spTree>
    <p:extLst>
      <p:ext uri="{BB962C8B-B14F-4D97-AF65-F5344CB8AC3E}">
        <p14:creationId xmlns:p14="http://schemas.microsoft.com/office/powerpoint/2010/main" val="1637202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Job 1:6-22 </a:t>
            </a:r>
            <a:r>
              <a:rPr lang="en-SG" b="1" dirty="0" smtClean="0">
                <a:solidFill>
                  <a:srgbClr val="0070C0"/>
                </a:solidFill>
              </a:rPr>
              <a:t>NIV</a:t>
            </a:r>
            <a:endParaRPr lang="en-SG"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marL="109728" indent="0">
              <a:buNone/>
            </a:pPr>
            <a:r>
              <a:rPr lang="en-SG" baseline="30000" dirty="0"/>
              <a:t>13 </a:t>
            </a:r>
            <a:r>
              <a:rPr lang="en-SG" dirty="0"/>
              <a:t>One day when Job’s sons and daughters were feasting and drinking wine at the oldest brother’s house, </a:t>
            </a:r>
            <a:r>
              <a:rPr lang="en-SG" baseline="30000" dirty="0"/>
              <a:t>14 </a:t>
            </a:r>
            <a:r>
              <a:rPr lang="en-SG" dirty="0"/>
              <a:t>a messenger came to Job and said, “The oxen were </a:t>
            </a:r>
            <a:r>
              <a:rPr lang="en-SG" dirty="0" err="1"/>
              <a:t>plowing</a:t>
            </a:r>
            <a:r>
              <a:rPr lang="en-SG" dirty="0"/>
              <a:t> and the donkeys were grazing nearby, </a:t>
            </a:r>
            <a:r>
              <a:rPr lang="en-SG" baseline="30000" dirty="0"/>
              <a:t>15 </a:t>
            </a:r>
            <a:r>
              <a:rPr lang="en-SG" dirty="0"/>
              <a:t>and the </a:t>
            </a:r>
            <a:r>
              <a:rPr lang="en-SG" dirty="0" err="1"/>
              <a:t>Sabeans</a:t>
            </a:r>
            <a:r>
              <a:rPr lang="en-SG" dirty="0"/>
              <a:t> attacked and made off with them. They put the servants to the sword, and I am the only one who has escaped to tell you</a:t>
            </a:r>
            <a:r>
              <a:rPr lang="en-SG" dirty="0" smtClean="0"/>
              <a:t>!” </a:t>
            </a:r>
            <a:r>
              <a:rPr lang="en-SG" baseline="30000" dirty="0"/>
              <a:t>16 </a:t>
            </a:r>
            <a:r>
              <a:rPr lang="en-SG" dirty="0"/>
              <a:t>While he was still speaking, another messenger came and said, “The fire of God fell from the heavens and burned up the sheep and the servants, and I am the only one who has escaped to tell you!”</a:t>
            </a:r>
          </a:p>
          <a:p>
            <a:pPr marL="109728" indent="0">
              <a:buNone/>
            </a:pPr>
            <a:endParaRPr lang="en-SG" dirty="0"/>
          </a:p>
          <a:p>
            <a:pPr marL="109728" indent="0">
              <a:buNone/>
            </a:pPr>
            <a:endParaRPr lang="en-SG" dirty="0"/>
          </a:p>
        </p:txBody>
      </p:sp>
    </p:spTree>
    <p:extLst>
      <p:ext uri="{BB962C8B-B14F-4D97-AF65-F5344CB8AC3E}">
        <p14:creationId xmlns:p14="http://schemas.microsoft.com/office/powerpoint/2010/main" val="3558669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Job 1:6-22 </a:t>
            </a:r>
            <a:r>
              <a:rPr lang="en-SG" b="1" dirty="0" smtClean="0">
                <a:solidFill>
                  <a:srgbClr val="0070C0"/>
                </a:solidFill>
              </a:rPr>
              <a:t>NIV</a:t>
            </a:r>
            <a:endParaRPr lang="en-SG" dirty="0">
              <a:solidFill>
                <a:srgbClr val="0070C0"/>
              </a:solidFill>
            </a:endParaRPr>
          </a:p>
        </p:txBody>
      </p:sp>
      <p:sp>
        <p:nvSpPr>
          <p:cNvPr id="3" name="Content Placeholder 2"/>
          <p:cNvSpPr>
            <a:spLocks noGrp="1"/>
          </p:cNvSpPr>
          <p:nvPr>
            <p:ph idx="1"/>
          </p:nvPr>
        </p:nvSpPr>
        <p:spPr/>
        <p:txBody>
          <a:bodyPr>
            <a:normAutofit fontScale="92500" lnSpcReduction="20000"/>
          </a:bodyPr>
          <a:lstStyle/>
          <a:p>
            <a:pPr marL="109728" indent="0">
              <a:buNone/>
            </a:pPr>
            <a:r>
              <a:rPr lang="en-SG" baseline="30000" dirty="0"/>
              <a:t>17 </a:t>
            </a:r>
            <a:r>
              <a:rPr lang="en-SG" dirty="0"/>
              <a:t>While he was still speaking, another messenger came and said, “The Chaldeans formed three raiding parties and swept down on your camels and made off with them. They put the servants to the sword, and I am the only one who has escaped to tell you!”</a:t>
            </a:r>
          </a:p>
          <a:p>
            <a:pPr marL="109728" indent="0">
              <a:buNone/>
            </a:pPr>
            <a:r>
              <a:rPr lang="en-SG" baseline="30000" dirty="0"/>
              <a:t>18 </a:t>
            </a:r>
            <a:r>
              <a:rPr lang="en-SG" dirty="0"/>
              <a:t>While he was still speaking, yet another messenger came and said, “Your sons and daughters were feasting and drinking wine at the oldest brother’s house, </a:t>
            </a:r>
            <a:r>
              <a:rPr lang="en-SG" baseline="30000" dirty="0"/>
              <a:t>19 </a:t>
            </a:r>
            <a:r>
              <a:rPr lang="en-SG" dirty="0"/>
              <a:t>when suddenly a mighty wind swept in from the desert and struck the four corners of the house. It collapsed on them and they are dead, and I am the only one who has escaped to tell you!”</a:t>
            </a:r>
          </a:p>
          <a:p>
            <a:pPr marL="109728" indent="0">
              <a:buNone/>
            </a:pPr>
            <a:endParaRPr lang="en-SG" dirty="0"/>
          </a:p>
          <a:p>
            <a:pPr marL="109728" indent="0">
              <a:buNone/>
            </a:pPr>
            <a:endParaRPr lang="en-SG" dirty="0"/>
          </a:p>
        </p:txBody>
      </p:sp>
    </p:spTree>
    <p:extLst>
      <p:ext uri="{BB962C8B-B14F-4D97-AF65-F5344CB8AC3E}">
        <p14:creationId xmlns:p14="http://schemas.microsoft.com/office/powerpoint/2010/main" val="3175957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Job 1:6-22 </a:t>
            </a:r>
            <a:r>
              <a:rPr lang="en-SG" b="1" dirty="0" smtClean="0">
                <a:solidFill>
                  <a:srgbClr val="0070C0"/>
                </a:solidFill>
              </a:rPr>
              <a:t>NIV</a:t>
            </a:r>
            <a:endParaRPr lang="en-SG" dirty="0">
              <a:solidFill>
                <a:srgbClr val="0070C0"/>
              </a:solidFill>
            </a:endParaRPr>
          </a:p>
        </p:txBody>
      </p:sp>
      <p:sp>
        <p:nvSpPr>
          <p:cNvPr id="3" name="Content Placeholder 2"/>
          <p:cNvSpPr>
            <a:spLocks noGrp="1"/>
          </p:cNvSpPr>
          <p:nvPr>
            <p:ph idx="1"/>
          </p:nvPr>
        </p:nvSpPr>
        <p:spPr/>
        <p:txBody>
          <a:bodyPr>
            <a:normAutofit/>
          </a:bodyPr>
          <a:lstStyle/>
          <a:p>
            <a:pPr marL="109728" indent="0">
              <a:buNone/>
            </a:pPr>
            <a:r>
              <a:rPr lang="en-SG" baseline="30000" dirty="0"/>
              <a:t>20 </a:t>
            </a:r>
            <a:r>
              <a:rPr lang="en-SG" dirty="0"/>
              <a:t>At this, Job got up and tore his robe and shaved his head. Then he fell to the ground in </a:t>
            </a:r>
            <a:r>
              <a:rPr lang="en-SG" dirty="0">
                <a:solidFill>
                  <a:srgbClr val="0070C0"/>
                </a:solidFill>
              </a:rPr>
              <a:t>worship</a:t>
            </a:r>
            <a:r>
              <a:rPr lang="en-SG" dirty="0"/>
              <a:t> </a:t>
            </a:r>
            <a:r>
              <a:rPr lang="en-SG" baseline="30000" dirty="0"/>
              <a:t>21 </a:t>
            </a:r>
            <a:r>
              <a:rPr lang="en-SG" dirty="0"/>
              <a:t>and said:</a:t>
            </a:r>
          </a:p>
          <a:p>
            <a:pPr marL="109728" indent="0">
              <a:buNone/>
            </a:pPr>
            <a:r>
              <a:rPr lang="en-SG" dirty="0"/>
              <a:t>“Naked I came from my mother’s womb,</a:t>
            </a:r>
            <a:br>
              <a:rPr lang="en-SG" dirty="0"/>
            </a:br>
            <a:r>
              <a:rPr lang="en-SG" dirty="0"/>
              <a:t>    and naked I will depart.</a:t>
            </a:r>
            <a:br>
              <a:rPr lang="en-SG" dirty="0"/>
            </a:br>
            <a:r>
              <a:rPr lang="en-SG" dirty="0"/>
              <a:t>The </a:t>
            </a:r>
            <a:r>
              <a:rPr lang="en-SG" cap="small" dirty="0"/>
              <a:t>Lord</a:t>
            </a:r>
            <a:r>
              <a:rPr lang="en-SG" dirty="0"/>
              <a:t> gave and the </a:t>
            </a:r>
            <a:r>
              <a:rPr lang="en-SG" cap="small" dirty="0"/>
              <a:t>Lord</a:t>
            </a:r>
            <a:r>
              <a:rPr lang="en-SG" dirty="0"/>
              <a:t> has taken away;</a:t>
            </a:r>
            <a:br>
              <a:rPr lang="en-SG" dirty="0"/>
            </a:br>
            <a:r>
              <a:rPr lang="en-SG" dirty="0"/>
              <a:t>    may the name of the </a:t>
            </a:r>
            <a:r>
              <a:rPr lang="en-SG" cap="small" dirty="0"/>
              <a:t>Lord</a:t>
            </a:r>
            <a:r>
              <a:rPr lang="en-SG" dirty="0"/>
              <a:t> be praised.”</a:t>
            </a:r>
          </a:p>
          <a:p>
            <a:pPr marL="109728" indent="0">
              <a:buNone/>
            </a:pPr>
            <a:r>
              <a:rPr lang="en-SG" baseline="30000" dirty="0"/>
              <a:t>22 </a:t>
            </a:r>
            <a:r>
              <a:rPr lang="en-SG" dirty="0"/>
              <a:t>In all this, Job did not sin by charging God with wrongdoing.</a:t>
            </a:r>
          </a:p>
          <a:p>
            <a:pPr marL="109728" indent="0">
              <a:buNone/>
            </a:pPr>
            <a:endParaRPr lang="en-SG" dirty="0"/>
          </a:p>
          <a:p>
            <a:pPr marL="109728" indent="0">
              <a:buNone/>
            </a:pPr>
            <a:endParaRPr lang="en-SG" dirty="0"/>
          </a:p>
        </p:txBody>
      </p:sp>
    </p:spTree>
    <p:extLst>
      <p:ext uri="{BB962C8B-B14F-4D97-AF65-F5344CB8AC3E}">
        <p14:creationId xmlns:p14="http://schemas.microsoft.com/office/powerpoint/2010/main" val="1583874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normAutofit fontScale="92500"/>
          </a:bodyPr>
          <a:lstStyle/>
          <a:p>
            <a:pPr marL="624078" indent="-514350">
              <a:buFont typeface="+mj-lt"/>
              <a:buAutoNum type="arabicPeriod" startAt="6"/>
            </a:pPr>
            <a:r>
              <a:rPr lang="en-SG" dirty="0"/>
              <a:t>God </a:t>
            </a:r>
            <a:r>
              <a:rPr lang="en-SG" dirty="0" smtClean="0"/>
              <a:t>allows </a:t>
            </a:r>
            <a:r>
              <a:rPr lang="en-SG" dirty="0"/>
              <a:t>Satan </a:t>
            </a:r>
            <a:r>
              <a:rPr lang="en-SG" dirty="0" smtClean="0"/>
              <a:t>to work </a:t>
            </a:r>
            <a:r>
              <a:rPr lang="en-SG" dirty="0"/>
              <a:t>his diabolical plans through His permissive will</a:t>
            </a:r>
            <a:r>
              <a:rPr lang="en-SG" dirty="0" smtClean="0"/>
              <a:t>.</a:t>
            </a:r>
          </a:p>
          <a:p>
            <a:pPr marL="109728" indent="0">
              <a:buNone/>
            </a:pPr>
            <a:r>
              <a:rPr lang="en-SG" dirty="0"/>
              <a:t>We know that we are children of God, and that the whole world is under the control of the evil one</a:t>
            </a:r>
            <a:r>
              <a:rPr lang="en-SG" dirty="0" smtClean="0"/>
              <a:t>.</a:t>
            </a:r>
          </a:p>
          <a:p>
            <a:pPr marL="109728" indent="0">
              <a:buNone/>
            </a:pPr>
            <a:r>
              <a:rPr lang="en-SG" dirty="0"/>
              <a:t>	</a:t>
            </a:r>
            <a:r>
              <a:rPr lang="en-SG" dirty="0" smtClean="0"/>
              <a:t>				              1 </a:t>
            </a:r>
            <a:r>
              <a:rPr lang="en-SG" dirty="0" err="1" smtClean="0"/>
              <a:t>Jn</a:t>
            </a:r>
            <a:r>
              <a:rPr lang="en-SG" dirty="0" smtClean="0"/>
              <a:t> 5:19 NIV</a:t>
            </a:r>
          </a:p>
          <a:p>
            <a:pPr marL="109728" indent="0">
              <a:buNone/>
            </a:pPr>
            <a:r>
              <a:rPr lang="en-US" dirty="0"/>
              <a:t>The devil led him up to a high place and showed him in an instant all the kingdoms of the world. </a:t>
            </a:r>
            <a:r>
              <a:rPr lang="en-US" baseline="30000" dirty="0"/>
              <a:t> </a:t>
            </a:r>
            <a:r>
              <a:rPr lang="en-US" dirty="0"/>
              <a:t>And he said to him, “I will give you all their authority and splendor; it has been given to me, and I can give it to anyone I want to.”   </a:t>
            </a:r>
            <a:r>
              <a:rPr lang="en-US" dirty="0" smtClean="0"/>
              <a:t>			Luke </a:t>
            </a:r>
            <a:r>
              <a:rPr lang="en-US" dirty="0"/>
              <a:t>4:5-6 NIV</a:t>
            </a:r>
            <a:endParaRPr lang="en-SG" dirty="0"/>
          </a:p>
          <a:p>
            <a:pPr marL="109728" indent="0">
              <a:buNone/>
            </a:pPr>
            <a:endParaRPr lang="en-SG" dirty="0" smtClean="0"/>
          </a:p>
        </p:txBody>
      </p:sp>
    </p:spTree>
    <p:extLst>
      <p:ext uri="{BB962C8B-B14F-4D97-AF65-F5344CB8AC3E}">
        <p14:creationId xmlns:p14="http://schemas.microsoft.com/office/powerpoint/2010/main" val="147005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dirty="0" smtClean="0"/>
              <a:t>Isaiah 55:8-9 NIV</a:t>
            </a:r>
            <a:endParaRPr lang="en-SG" dirty="0"/>
          </a:p>
        </p:txBody>
      </p:sp>
      <p:sp>
        <p:nvSpPr>
          <p:cNvPr id="3" name="Content Placeholder 2"/>
          <p:cNvSpPr>
            <a:spLocks noGrp="1"/>
          </p:cNvSpPr>
          <p:nvPr>
            <p:ph idx="1"/>
          </p:nvPr>
        </p:nvSpPr>
        <p:spPr/>
        <p:txBody>
          <a:bodyPr>
            <a:normAutofit/>
          </a:bodyPr>
          <a:lstStyle/>
          <a:p>
            <a:pPr marL="109728" indent="0">
              <a:buNone/>
            </a:pPr>
            <a:r>
              <a:rPr lang="en-US" dirty="0" smtClean="0"/>
              <a:t>“For </a:t>
            </a:r>
            <a:r>
              <a:rPr lang="en-US" dirty="0"/>
              <a:t>my thoughts are not your thoughts</a:t>
            </a:r>
            <a:r>
              <a:rPr lang="en-US" dirty="0" smtClean="0"/>
              <a:t>,</a:t>
            </a:r>
            <a:r>
              <a:rPr lang="en-US" dirty="0"/>
              <a:t> neither are your ways my ways,” </a:t>
            </a:r>
            <a:r>
              <a:rPr lang="en-US" dirty="0" smtClean="0"/>
              <a:t>declares </a:t>
            </a:r>
            <a:r>
              <a:rPr lang="en-US" dirty="0"/>
              <a:t>the </a:t>
            </a:r>
            <a:r>
              <a:rPr lang="en-US" cap="small" dirty="0" smtClean="0"/>
              <a:t>Lord</a:t>
            </a:r>
            <a:r>
              <a:rPr lang="en-US" dirty="0" smtClean="0"/>
              <a:t>.</a:t>
            </a:r>
          </a:p>
          <a:p>
            <a:pPr marL="109728" indent="0">
              <a:buNone/>
            </a:pPr>
            <a:r>
              <a:rPr lang="en-US" dirty="0" smtClean="0"/>
              <a:t>“As the heavens are higher than the earth, so are my ways higher than your ways and my thoughts than your thoughts.”    </a:t>
            </a:r>
          </a:p>
          <a:p>
            <a:pPr marL="109728" indent="0">
              <a:buNone/>
            </a:pPr>
            <a:r>
              <a:rPr lang="en-US" dirty="0"/>
              <a:t/>
            </a:r>
            <a:br>
              <a:rPr lang="en-US" dirty="0"/>
            </a:br>
            <a:endParaRPr lang="en-SG" sz="4000" dirty="0"/>
          </a:p>
        </p:txBody>
      </p:sp>
    </p:spTree>
    <p:extLst>
      <p:ext uri="{BB962C8B-B14F-4D97-AF65-F5344CB8AC3E}">
        <p14:creationId xmlns:p14="http://schemas.microsoft.com/office/powerpoint/2010/main" val="248608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Pray for Protection</a:t>
            </a:r>
            <a:endParaRPr lang="en-SG" dirty="0"/>
          </a:p>
        </p:txBody>
      </p:sp>
      <p:sp>
        <p:nvSpPr>
          <p:cNvPr id="3" name="Content Placeholder 2"/>
          <p:cNvSpPr>
            <a:spLocks noGrp="1"/>
          </p:cNvSpPr>
          <p:nvPr>
            <p:ph idx="1"/>
          </p:nvPr>
        </p:nvSpPr>
        <p:spPr/>
        <p:txBody>
          <a:bodyPr/>
          <a:lstStyle/>
          <a:p>
            <a:pPr marL="109728" indent="0">
              <a:buNone/>
            </a:pPr>
            <a:r>
              <a:rPr lang="en-SG" dirty="0"/>
              <a:t>And lead us not into temptation, but deliver us from the evil one.   </a:t>
            </a:r>
            <a:r>
              <a:rPr lang="en-SG" dirty="0" smtClean="0"/>
              <a:t>			   Mt </a:t>
            </a:r>
            <a:r>
              <a:rPr lang="en-SG" dirty="0"/>
              <a:t>6:13 </a:t>
            </a:r>
            <a:r>
              <a:rPr lang="en-SG" dirty="0" smtClean="0"/>
              <a:t>NIV</a:t>
            </a:r>
          </a:p>
          <a:p>
            <a:pPr marL="109728" indent="0">
              <a:buNone/>
            </a:pPr>
            <a:endParaRPr lang="en-SG" dirty="0"/>
          </a:p>
          <a:p>
            <a:pPr marL="109728" indent="0">
              <a:buNone/>
            </a:pPr>
            <a:r>
              <a:rPr lang="en-SG" dirty="0" smtClean="0"/>
              <a:t>My </a:t>
            </a:r>
            <a:r>
              <a:rPr lang="en-SG" dirty="0"/>
              <a:t>prayer is not that you take them out of the world but that you protect them from the evil one.   </a:t>
            </a:r>
            <a:r>
              <a:rPr lang="en-SG" dirty="0" smtClean="0"/>
              <a:t>       						   </a:t>
            </a:r>
            <a:r>
              <a:rPr lang="en-SG" dirty="0" err="1" smtClean="0"/>
              <a:t>Jn</a:t>
            </a:r>
            <a:r>
              <a:rPr lang="en-SG" dirty="0" smtClean="0"/>
              <a:t> </a:t>
            </a:r>
            <a:r>
              <a:rPr lang="en-SG" dirty="0"/>
              <a:t>17:15 NIV</a:t>
            </a:r>
          </a:p>
          <a:p>
            <a:endParaRPr lang="en-SG" dirty="0"/>
          </a:p>
        </p:txBody>
      </p:sp>
    </p:spTree>
    <p:extLst>
      <p:ext uri="{BB962C8B-B14F-4D97-AF65-F5344CB8AC3E}">
        <p14:creationId xmlns:p14="http://schemas.microsoft.com/office/powerpoint/2010/main" val="42512863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a:xfrm>
            <a:off x="457200" y="2249424"/>
            <a:ext cx="8229600" cy="4608576"/>
          </a:xfrm>
        </p:spPr>
        <p:txBody>
          <a:bodyPr>
            <a:normAutofit fontScale="92500" lnSpcReduction="20000"/>
          </a:bodyPr>
          <a:lstStyle/>
          <a:p>
            <a:pPr marL="624078" indent="-514350">
              <a:buFont typeface="+mj-lt"/>
              <a:buAutoNum type="arabicPeriod" startAt="7"/>
            </a:pPr>
            <a:r>
              <a:rPr lang="en-SG" dirty="0"/>
              <a:t>Satan is constantly accusing us before </a:t>
            </a:r>
            <a:r>
              <a:rPr lang="en-SG" dirty="0" smtClean="0"/>
              <a:t>God but </a:t>
            </a:r>
            <a:r>
              <a:rPr lang="en-SG" dirty="0"/>
              <a:t>Christ is always making intercession on our </a:t>
            </a:r>
            <a:r>
              <a:rPr lang="en-SG" dirty="0" smtClean="0"/>
              <a:t>behalf.</a:t>
            </a:r>
          </a:p>
          <a:p>
            <a:pPr marL="109728" indent="0">
              <a:buNone/>
            </a:pPr>
            <a:r>
              <a:rPr lang="en-SG" dirty="0" smtClean="0"/>
              <a:t>  </a:t>
            </a:r>
          </a:p>
          <a:p>
            <a:pPr marL="109728" indent="0">
              <a:buNone/>
            </a:pPr>
            <a:r>
              <a:rPr lang="en-SG" dirty="0"/>
              <a:t>Then I heard a loud voice in heaven say:</a:t>
            </a:r>
          </a:p>
          <a:p>
            <a:pPr marL="109728" indent="0">
              <a:buNone/>
            </a:pPr>
            <a:r>
              <a:rPr lang="en-SG" dirty="0"/>
              <a:t>“Now have come the salvation and the </a:t>
            </a:r>
            <a:r>
              <a:rPr lang="en-SG" dirty="0" smtClean="0"/>
              <a:t>power</a:t>
            </a:r>
            <a:r>
              <a:rPr lang="en-SG" dirty="0"/>
              <a:t> and the kingdom of our God</a:t>
            </a:r>
            <a:r>
              <a:rPr lang="en-SG" dirty="0" smtClean="0"/>
              <a:t>,</a:t>
            </a:r>
            <a:r>
              <a:rPr lang="en-SG" dirty="0"/>
              <a:t> and the authority of his Messiah.</a:t>
            </a:r>
            <a:br>
              <a:rPr lang="en-SG" dirty="0"/>
            </a:br>
            <a:r>
              <a:rPr lang="en-SG" dirty="0"/>
              <a:t>For the accuser of our brothers and </a:t>
            </a:r>
            <a:r>
              <a:rPr lang="en-SG" dirty="0" smtClean="0"/>
              <a:t>sisters, who </a:t>
            </a:r>
            <a:r>
              <a:rPr lang="en-SG" dirty="0"/>
              <a:t>accuses them before our God day and </a:t>
            </a:r>
            <a:r>
              <a:rPr lang="en-SG" dirty="0" smtClean="0"/>
              <a:t>night, has </a:t>
            </a:r>
            <a:r>
              <a:rPr lang="en-SG" dirty="0"/>
              <a:t>been hurled down</a:t>
            </a:r>
            <a:r>
              <a:rPr lang="en-SG" dirty="0" smtClean="0"/>
              <a:t>.”                                            Rev 12:10 NIV</a:t>
            </a:r>
          </a:p>
          <a:p>
            <a:pPr marL="109728" indent="0">
              <a:buNone/>
            </a:pPr>
            <a:r>
              <a:rPr lang="en-SG" dirty="0"/>
              <a:t/>
            </a:r>
            <a:br>
              <a:rPr lang="en-SG" dirty="0"/>
            </a:br>
            <a:r>
              <a:rPr lang="en-SG" dirty="0"/>
              <a:t>Therefore he is able to save </a:t>
            </a:r>
            <a:r>
              <a:rPr lang="en-SG" dirty="0" smtClean="0"/>
              <a:t>completely </a:t>
            </a:r>
            <a:r>
              <a:rPr lang="en-SG" dirty="0"/>
              <a:t>those who come to God through him, because he always lives to intercede for them</a:t>
            </a:r>
            <a:r>
              <a:rPr lang="en-SG" dirty="0" smtClean="0"/>
              <a:t>.			   </a:t>
            </a:r>
            <a:r>
              <a:rPr lang="en-SG" dirty="0" err="1" smtClean="0"/>
              <a:t>Heb</a:t>
            </a:r>
            <a:r>
              <a:rPr lang="en-SG" dirty="0" smtClean="0"/>
              <a:t> 7:25 NIV</a:t>
            </a:r>
            <a:endParaRPr lang="en-SG" dirty="0"/>
          </a:p>
          <a:p>
            <a:pPr marL="109728" indent="0">
              <a:buNone/>
            </a:pPr>
            <a:endParaRPr lang="en-SG" dirty="0"/>
          </a:p>
          <a:p>
            <a:pPr marL="109728" indent="0">
              <a:buNone/>
            </a:pPr>
            <a:endParaRPr lang="en-SG" dirty="0" smtClean="0"/>
          </a:p>
        </p:txBody>
      </p:sp>
    </p:spTree>
    <p:extLst>
      <p:ext uri="{BB962C8B-B14F-4D97-AF65-F5344CB8AC3E}">
        <p14:creationId xmlns:p14="http://schemas.microsoft.com/office/powerpoint/2010/main" val="20032128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Christ’s intercession for Peter</a:t>
            </a:r>
            <a:endParaRPr lang="en-SG" dirty="0"/>
          </a:p>
        </p:txBody>
      </p:sp>
      <p:sp>
        <p:nvSpPr>
          <p:cNvPr id="3" name="Content Placeholder 2"/>
          <p:cNvSpPr>
            <a:spLocks noGrp="1"/>
          </p:cNvSpPr>
          <p:nvPr>
            <p:ph idx="1"/>
          </p:nvPr>
        </p:nvSpPr>
        <p:spPr/>
        <p:txBody>
          <a:bodyPr/>
          <a:lstStyle/>
          <a:p>
            <a:pPr marL="109728" indent="0">
              <a:buNone/>
            </a:pPr>
            <a:endParaRPr lang="en-SG" dirty="0" smtClean="0"/>
          </a:p>
          <a:p>
            <a:pPr marL="109728" indent="0">
              <a:buNone/>
            </a:pPr>
            <a:r>
              <a:rPr lang="en-SG" dirty="0" smtClean="0"/>
              <a:t>“</a:t>
            </a:r>
            <a:r>
              <a:rPr lang="en-SG" dirty="0"/>
              <a:t>Simon, Simon, Satan has asked to sift all of you as wheat. But I have prayed for you, Simon, that your faith may not fail. And when you have turned back, strengthen your brothers.”  </a:t>
            </a:r>
            <a:r>
              <a:rPr lang="en-SG" dirty="0" err="1"/>
              <a:t>Lk</a:t>
            </a:r>
            <a:r>
              <a:rPr lang="en-SG" dirty="0"/>
              <a:t> 22:31-32 NIV</a:t>
            </a:r>
          </a:p>
          <a:p>
            <a:pPr marL="109728" indent="0">
              <a:buNone/>
            </a:pPr>
            <a:endParaRPr lang="en-SG" dirty="0"/>
          </a:p>
        </p:txBody>
      </p:sp>
    </p:spTree>
    <p:extLst>
      <p:ext uri="{BB962C8B-B14F-4D97-AF65-F5344CB8AC3E}">
        <p14:creationId xmlns:p14="http://schemas.microsoft.com/office/powerpoint/2010/main" val="1800896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a:xfrm>
            <a:off x="457200" y="2249424"/>
            <a:ext cx="8229600" cy="4608576"/>
          </a:xfrm>
        </p:spPr>
        <p:txBody>
          <a:bodyPr>
            <a:normAutofit/>
          </a:bodyPr>
          <a:lstStyle/>
          <a:p>
            <a:pPr marL="624078" indent="-514350">
              <a:buFont typeface="+mj-lt"/>
              <a:buAutoNum type="arabicPeriod" startAt="8"/>
            </a:pPr>
            <a:r>
              <a:rPr lang="en-SG" dirty="0"/>
              <a:t>God will not allow us to be tempted (by Satan) beyond our ability to bear </a:t>
            </a:r>
            <a:r>
              <a:rPr lang="en-SG" dirty="0" smtClean="0"/>
              <a:t>it.   </a:t>
            </a:r>
          </a:p>
          <a:p>
            <a:pPr marL="109728" indent="0">
              <a:buNone/>
            </a:pPr>
            <a:endParaRPr lang="en-SG" dirty="0" smtClean="0"/>
          </a:p>
          <a:p>
            <a:pPr marL="109728" indent="0">
              <a:buNone/>
            </a:pPr>
            <a:r>
              <a:rPr lang="en-SG" dirty="0"/>
              <a:t>No </a:t>
            </a:r>
            <a:r>
              <a:rPr lang="en-SG" dirty="0" smtClean="0"/>
              <a:t>temptation </a:t>
            </a:r>
            <a:r>
              <a:rPr lang="en-SG" dirty="0"/>
              <a:t>has overtaken you except what is common to mankind. And God is faithful; he will not let you be </a:t>
            </a:r>
            <a:r>
              <a:rPr lang="en-SG" dirty="0" smtClean="0"/>
              <a:t>tempted </a:t>
            </a:r>
            <a:r>
              <a:rPr lang="en-SG" dirty="0"/>
              <a:t>beyond what you can bear. But when you are </a:t>
            </a:r>
            <a:r>
              <a:rPr lang="en-SG" dirty="0" smtClean="0"/>
              <a:t>tempted, </a:t>
            </a:r>
            <a:r>
              <a:rPr lang="en-SG" dirty="0"/>
              <a:t>he will also provide a way out so that you can endure it</a:t>
            </a:r>
            <a:r>
              <a:rPr lang="en-SG" dirty="0" smtClean="0"/>
              <a:t>.  1 </a:t>
            </a:r>
            <a:r>
              <a:rPr lang="en-SG" dirty="0" err="1" smtClean="0"/>
              <a:t>Cor</a:t>
            </a:r>
            <a:r>
              <a:rPr lang="en-SG" dirty="0" smtClean="0"/>
              <a:t> 10:13 NIV</a:t>
            </a:r>
            <a:endParaRPr lang="en-SG" dirty="0"/>
          </a:p>
          <a:p>
            <a:pPr marL="109728" indent="0">
              <a:buNone/>
            </a:pPr>
            <a:endParaRPr lang="en-SG" dirty="0" smtClean="0"/>
          </a:p>
        </p:txBody>
      </p:sp>
    </p:spTree>
    <p:extLst>
      <p:ext uri="{BB962C8B-B14F-4D97-AF65-F5344CB8AC3E}">
        <p14:creationId xmlns:p14="http://schemas.microsoft.com/office/powerpoint/2010/main" val="497529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1066800"/>
          </a:xfrm>
        </p:spPr>
        <p:txBody>
          <a:bodyPr/>
          <a:lstStyle/>
          <a:p>
            <a:r>
              <a:rPr lang="en-SG" dirty="0" smtClean="0"/>
              <a:t>Truths (Summary)</a:t>
            </a:r>
            <a:endParaRPr lang="en-SG" dirty="0"/>
          </a:p>
        </p:txBody>
      </p:sp>
      <p:sp>
        <p:nvSpPr>
          <p:cNvPr id="3" name="Content Placeholder 2"/>
          <p:cNvSpPr>
            <a:spLocks noGrp="1"/>
          </p:cNvSpPr>
          <p:nvPr>
            <p:ph idx="1"/>
          </p:nvPr>
        </p:nvSpPr>
        <p:spPr>
          <a:xfrm>
            <a:off x="457200" y="1772816"/>
            <a:ext cx="8229600" cy="5085184"/>
          </a:xfrm>
        </p:spPr>
        <p:txBody>
          <a:bodyPr>
            <a:normAutofit fontScale="77500" lnSpcReduction="20000"/>
          </a:bodyPr>
          <a:lstStyle/>
          <a:p>
            <a:pPr marL="624078" indent="-514350">
              <a:buFont typeface="+mj-lt"/>
              <a:buAutoNum type="arabicPeriod"/>
            </a:pPr>
            <a:r>
              <a:rPr lang="en-SG" sz="3300" dirty="0"/>
              <a:t>Evil originates in the heart of man</a:t>
            </a:r>
            <a:r>
              <a:rPr lang="en-SG" sz="3300" dirty="0" smtClean="0"/>
              <a:t>.</a:t>
            </a:r>
          </a:p>
          <a:p>
            <a:pPr marL="624078" indent="-514350">
              <a:buFont typeface="+mj-lt"/>
              <a:buAutoNum type="arabicPeriod"/>
            </a:pPr>
            <a:r>
              <a:rPr lang="en-US" sz="3300" dirty="0"/>
              <a:t>Believers </a:t>
            </a:r>
            <a:r>
              <a:rPr lang="en-US" sz="3300" dirty="0" smtClean="0"/>
              <a:t>are not spared from the effects of evil.</a:t>
            </a:r>
          </a:p>
          <a:p>
            <a:pPr marL="624078" indent="-514350">
              <a:buFont typeface="+mj-lt"/>
              <a:buAutoNum type="arabicPeriod"/>
            </a:pPr>
            <a:r>
              <a:rPr lang="en-SG" sz="3300" dirty="0"/>
              <a:t>The tragic suffering or untimely death of people is not due to the fact that they were worse sinners</a:t>
            </a:r>
            <a:r>
              <a:rPr lang="en-SG" sz="3300" dirty="0" smtClean="0"/>
              <a:t>.</a:t>
            </a:r>
          </a:p>
          <a:p>
            <a:pPr marL="624078" indent="-514350">
              <a:buFont typeface="+mj-lt"/>
              <a:buAutoNum type="arabicPeriod"/>
            </a:pPr>
            <a:r>
              <a:rPr lang="en-SG" sz="3300" dirty="0"/>
              <a:t>God can use natural disasters </a:t>
            </a:r>
            <a:r>
              <a:rPr lang="en-SG" sz="3300" dirty="0" smtClean="0"/>
              <a:t>or sicknesses to </a:t>
            </a:r>
            <a:r>
              <a:rPr lang="en-SG" sz="3300" dirty="0"/>
              <a:t>be His instruments of judgment</a:t>
            </a:r>
            <a:r>
              <a:rPr lang="en-SG" sz="3300" dirty="0" smtClean="0"/>
              <a:t>.</a:t>
            </a:r>
          </a:p>
          <a:p>
            <a:pPr marL="624078" indent="-514350">
              <a:buFont typeface="+mj-lt"/>
              <a:buAutoNum type="arabicPeriod"/>
            </a:pPr>
            <a:r>
              <a:rPr lang="en-SG" sz="3300" dirty="0"/>
              <a:t>Death does not have the final word in life.</a:t>
            </a:r>
          </a:p>
          <a:p>
            <a:pPr marL="624078" indent="-514350">
              <a:buFont typeface="+mj-lt"/>
              <a:buAutoNum type="arabicPeriod"/>
            </a:pPr>
            <a:r>
              <a:rPr lang="en-SG" sz="3200" dirty="0"/>
              <a:t>God </a:t>
            </a:r>
            <a:r>
              <a:rPr lang="en-SG" sz="3200" dirty="0" smtClean="0"/>
              <a:t>allows Satan to work </a:t>
            </a:r>
            <a:r>
              <a:rPr lang="en-SG" sz="3200" dirty="0"/>
              <a:t>his diabolical plans through His permissive </a:t>
            </a:r>
            <a:r>
              <a:rPr lang="en-SG" sz="3200" dirty="0" smtClean="0"/>
              <a:t>will.</a:t>
            </a:r>
          </a:p>
          <a:p>
            <a:pPr marL="624078" indent="-514350">
              <a:buFont typeface="+mj-lt"/>
              <a:buAutoNum type="arabicPeriod"/>
            </a:pPr>
            <a:r>
              <a:rPr lang="en-SG" sz="3300" dirty="0" smtClean="0"/>
              <a:t>Satan </a:t>
            </a:r>
            <a:r>
              <a:rPr lang="en-SG" sz="3300" dirty="0"/>
              <a:t>is constantly accusing us before God but Christ is always making intercession on our behalf</a:t>
            </a:r>
            <a:r>
              <a:rPr lang="en-SG" sz="3300" dirty="0" smtClean="0"/>
              <a:t>.</a:t>
            </a:r>
          </a:p>
          <a:p>
            <a:pPr marL="624078" indent="-514350">
              <a:buFont typeface="+mj-lt"/>
              <a:buAutoNum type="arabicPeriod"/>
            </a:pPr>
            <a:r>
              <a:rPr lang="en-SG" sz="3300" dirty="0"/>
              <a:t>God will not allow us to be tempted (by Satan) beyond our ability to bear it.   </a:t>
            </a:r>
          </a:p>
          <a:p>
            <a:pPr marL="109728" indent="0">
              <a:buNone/>
            </a:pPr>
            <a:endParaRPr lang="en-SG" dirty="0" smtClean="0"/>
          </a:p>
          <a:p>
            <a:pPr marL="624078" indent="-514350">
              <a:buFont typeface="+mj-lt"/>
              <a:buAutoNum type="arabicPeriod"/>
            </a:pPr>
            <a:endParaRPr lang="en-SG" dirty="0"/>
          </a:p>
          <a:p>
            <a:pPr marL="624078" indent="-514350">
              <a:buFont typeface="+mj-lt"/>
              <a:buAutoNum type="arabicPeriod"/>
            </a:pPr>
            <a:endParaRPr lang="en-SG" dirty="0"/>
          </a:p>
          <a:p>
            <a:pPr marL="624078" indent="-514350">
              <a:buFont typeface="+mj-lt"/>
              <a:buAutoNum type="arabicPeriod"/>
            </a:pPr>
            <a:endParaRPr lang="en-SG" dirty="0"/>
          </a:p>
          <a:p>
            <a:pPr marL="624078" indent="-514350">
              <a:buFont typeface="+mj-lt"/>
              <a:buAutoNum type="arabicPeriod"/>
            </a:pPr>
            <a:endParaRPr lang="en-US" dirty="0"/>
          </a:p>
          <a:p>
            <a:pPr marL="624078" indent="-514350">
              <a:buFont typeface="+mj-lt"/>
              <a:buAutoNum type="arabicPeriod"/>
            </a:pPr>
            <a:endParaRPr lang="en-SG" dirty="0"/>
          </a:p>
          <a:p>
            <a:pPr marL="624078" indent="-514350">
              <a:buFont typeface="+mj-lt"/>
              <a:buAutoNum type="arabicPeriod"/>
            </a:pPr>
            <a:endParaRPr lang="en-SG" dirty="0"/>
          </a:p>
        </p:txBody>
      </p:sp>
    </p:spTree>
    <p:extLst>
      <p:ext uri="{BB962C8B-B14F-4D97-AF65-F5344CB8AC3E}">
        <p14:creationId xmlns:p14="http://schemas.microsoft.com/office/powerpoint/2010/main" val="1569963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Problem of pain and suffering</a:t>
            </a:r>
            <a:endParaRPr lang="en-SG" dirty="0"/>
          </a:p>
        </p:txBody>
      </p:sp>
      <p:sp>
        <p:nvSpPr>
          <p:cNvPr id="3" name="Content Placeholder 2"/>
          <p:cNvSpPr>
            <a:spLocks noGrp="1"/>
          </p:cNvSpPr>
          <p:nvPr>
            <p:ph idx="1"/>
          </p:nvPr>
        </p:nvSpPr>
        <p:spPr/>
        <p:txBody>
          <a:bodyPr/>
          <a:lstStyle/>
          <a:p>
            <a:pPr marL="109728" indent="0">
              <a:buNone/>
            </a:pPr>
            <a:r>
              <a:rPr lang="en-US" dirty="0"/>
              <a:t>For it has been granted to you on behalf of Christ not only to believe in him, but also to suffer for him.   </a:t>
            </a:r>
            <a:r>
              <a:rPr lang="en-US" dirty="0" smtClean="0"/>
              <a:t>					Phil </a:t>
            </a:r>
            <a:r>
              <a:rPr lang="en-US" dirty="0"/>
              <a:t>1:29 NIV</a:t>
            </a:r>
            <a:endParaRPr lang="en-SG" dirty="0"/>
          </a:p>
          <a:p>
            <a:pPr marL="109728" indent="0">
              <a:buNone/>
            </a:pPr>
            <a:endParaRPr lang="en-SG" dirty="0" smtClean="0"/>
          </a:p>
          <a:p>
            <a:pPr marL="109728" indent="0">
              <a:buNone/>
            </a:pPr>
            <a:r>
              <a:rPr lang="en-SG" dirty="0" smtClean="0"/>
              <a:t>“God whispers to us in our pleasures, speaks in our conscience, but shouts in our pains: it is His megaphone to rouse a deaf world.”</a:t>
            </a:r>
          </a:p>
          <a:p>
            <a:pPr marL="109728" indent="0">
              <a:buNone/>
            </a:pPr>
            <a:r>
              <a:rPr lang="en-SG" dirty="0"/>
              <a:t>	</a:t>
            </a:r>
            <a:r>
              <a:rPr lang="en-SG" dirty="0" smtClean="0"/>
              <a:t>				C. S. Lewis</a:t>
            </a:r>
          </a:p>
          <a:p>
            <a:pPr marL="109728" indent="0">
              <a:buNone/>
            </a:pPr>
            <a:r>
              <a:rPr lang="en-SG" dirty="0"/>
              <a:t>	</a:t>
            </a:r>
            <a:r>
              <a:rPr lang="en-SG" dirty="0" smtClean="0"/>
              <a:t>				The Problem of Pain</a:t>
            </a:r>
            <a:endParaRPr lang="en-SG" dirty="0"/>
          </a:p>
        </p:txBody>
      </p:sp>
    </p:spTree>
    <p:extLst>
      <p:ext uri="{BB962C8B-B14F-4D97-AF65-F5344CB8AC3E}">
        <p14:creationId xmlns:p14="http://schemas.microsoft.com/office/powerpoint/2010/main" val="1205276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b="1" dirty="0" smtClean="0"/>
              <a:t>How should we respond to calamity?</a:t>
            </a:r>
            <a:endParaRPr lang="en-SG" b="1" dirty="0"/>
          </a:p>
        </p:txBody>
      </p:sp>
      <p:sp>
        <p:nvSpPr>
          <p:cNvPr id="3" name="Content Placeholder 2"/>
          <p:cNvSpPr>
            <a:spLocks noGrp="1"/>
          </p:cNvSpPr>
          <p:nvPr>
            <p:ph idx="1"/>
          </p:nvPr>
        </p:nvSpPr>
        <p:spPr/>
        <p:txBody>
          <a:bodyPr>
            <a:normAutofit/>
          </a:bodyPr>
          <a:lstStyle/>
          <a:p>
            <a:pPr marL="624078" indent="-514350">
              <a:buFont typeface="+mj-lt"/>
              <a:buAutoNum type="arabicPeriod"/>
            </a:pPr>
            <a:r>
              <a:rPr lang="en-SG" dirty="0" smtClean="0"/>
              <a:t>Repentance: change of life’s direction; towards God rather than away from Him </a:t>
            </a:r>
          </a:p>
          <a:p>
            <a:pPr marL="624078" indent="-514350">
              <a:buFont typeface="+mj-lt"/>
              <a:buAutoNum type="arabicPeriod"/>
            </a:pPr>
            <a:r>
              <a:rPr lang="en-SG" dirty="0" smtClean="0"/>
              <a:t>Compassion: reaching out to those afflicted with kindness and love</a:t>
            </a:r>
          </a:p>
          <a:p>
            <a:pPr marL="624078" indent="-514350">
              <a:buFont typeface="+mj-lt"/>
              <a:buAutoNum type="arabicPeriod"/>
            </a:pPr>
            <a:r>
              <a:rPr lang="en-SG" dirty="0" smtClean="0"/>
              <a:t>Worship: acknowledging God as our Sovereign Creator despite the circumstances of life</a:t>
            </a:r>
          </a:p>
          <a:p>
            <a:pPr marL="109728" indent="0">
              <a:buNone/>
            </a:pPr>
            <a:endParaRPr lang="en-US" dirty="0" smtClean="0"/>
          </a:p>
        </p:txBody>
      </p:sp>
    </p:spTree>
    <p:extLst>
      <p:ext uri="{BB962C8B-B14F-4D97-AF65-F5344CB8AC3E}">
        <p14:creationId xmlns:p14="http://schemas.microsoft.com/office/powerpoint/2010/main" val="41397891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Rom 8:35, 37–39 NASB </a:t>
            </a:r>
            <a:endParaRPr lang="en-SG" dirty="0"/>
          </a:p>
        </p:txBody>
      </p:sp>
      <p:sp>
        <p:nvSpPr>
          <p:cNvPr id="3" name="Content Placeholder 2"/>
          <p:cNvSpPr>
            <a:spLocks noGrp="1"/>
          </p:cNvSpPr>
          <p:nvPr>
            <p:ph idx="1"/>
          </p:nvPr>
        </p:nvSpPr>
        <p:spPr/>
        <p:txBody>
          <a:bodyPr>
            <a:normAutofit fontScale="92500"/>
          </a:bodyPr>
          <a:lstStyle/>
          <a:p>
            <a:pPr marL="109728" indent="0">
              <a:buNone/>
            </a:pPr>
            <a:r>
              <a:rPr lang="en-SG" baseline="30000" dirty="0"/>
              <a:t>35 </a:t>
            </a:r>
            <a:r>
              <a:rPr lang="en-SG" dirty="0"/>
              <a:t>Who will separate us from the love of </a:t>
            </a:r>
            <a:r>
              <a:rPr lang="en-SG" dirty="0" smtClean="0"/>
              <a:t>Christ</a:t>
            </a:r>
            <a:r>
              <a:rPr lang="en-SG" dirty="0"/>
              <a:t>? Will tribulation, or distress, or persecution, or famine, or nakedness, or peril, or sword? </a:t>
            </a:r>
          </a:p>
          <a:p>
            <a:pPr marL="109728" indent="0">
              <a:buNone/>
            </a:pPr>
            <a:r>
              <a:rPr lang="en-SG" baseline="30000" dirty="0"/>
              <a:t>37 </a:t>
            </a:r>
            <a:r>
              <a:rPr lang="en-SG" dirty="0"/>
              <a:t>But in all these things we overwhelmingly conquer through Him who loved us. </a:t>
            </a:r>
            <a:r>
              <a:rPr lang="en-SG" baseline="30000" dirty="0"/>
              <a:t>38 </a:t>
            </a:r>
            <a:r>
              <a:rPr lang="en-SG" dirty="0"/>
              <a:t>For I am convinced that neither death, nor life, nor angels, nor principalities, nor things present, nor things to come, nor powers, </a:t>
            </a:r>
            <a:r>
              <a:rPr lang="en-SG" baseline="30000" dirty="0"/>
              <a:t>39 </a:t>
            </a:r>
            <a:r>
              <a:rPr lang="en-SG" dirty="0"/>
              <a:t>nor height, nor depth, nor any other created thing, will be able to separate us from the love of God, which is in Christ Jesus our Lord.</a:t>
            </a:r>
          </a:p>
          <a:p>
            <a:pPr marL="109728" indent="0">
              <a:buNone/>
            </a:pPr>
            <a:endParaRPr lang="en-SG" dirty="0"/>
          </a:p>
        </p:txBody>
      </p:sp>
    </p:spTree>
    <p:extLst>
      <p:ext uri="{BB962C8B-B14F-4D97-AF65-F5344CB8AC3E}">
        <p14:creationId xmlns:p14="http://schemas.microsoft.com/office/powerpoint/2010/main" val="24368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Calamitous Events</a:t>
            </a:r>
            <a:endParaRPr lang="en-SG" dirty="0"/>
          </a:p>
        </p:txBody>
      </p:sp>
      <p:sp>
        <p:nvSpPr>
          <p:cNvPr id="3" name="Content Placeholder 2"/>
          <p:cNvSpPr>
            <a:spLocks noGrp="1"/>
          </p:cNvSpPr>
          <p:nvPr>
            <p:ph idx="1"/>
          </p:nvPr>
        </p:nvSpPr>
        <p:spPr/>
        <p:txBody>
          <a:bodyPr>
            <a:normAutofit/>
          </a:bodyPr>
          <a:lstStyle/>
          <a:p>
            <a:pPr marL="109728" indent="0">
              <a:buNone/>
            </a:pPr>
            <a:r>
              <a:rPr lang="en-SG" dirty="0"/>
              <a:t>Calamity is defined as a great misfortune or disaster bringing grievous </a:t>
            </a:r>
            <a:r>
              <a:rPr lang="en-SG" dirty="0" smtClean="0"/>
              <a:t>affliction </a:t>
            </a:r>
            <a:endParaRPr lang="en-SG" dirty="0"/>
          </a:p>
          <a:p>
            <a:pPr marL="109728" indent="0">
              <a:buNone/>
            </a:pPr>
            <a:endParaRPr lang="en-SG" dirty="0" smtClean="0"/>
          </a:p>
          <a:p>
            <a:pPr marL="109728" indent="0">
              <a:buNone/>
            </a:pPr>
            <a:r>
              <a:rPr lang="en-SG" dirty="0" smtClean="0"/>
              <a:t>Examples</a:t>
            </a:r>
          </a:p>
          <a:p>
            <a:r>
              <a:rPr lang="en-SG" dirty="0"/>
              <a:t>2001: 9/11 </a:t>
            </a:r>
            <a:endParaRPr lang="en-SG" dirty="0" smtClean="0"/>
          </a:p>
          <a:p>
            <a:r>
              <a:rPr lang="en-SG" dirty="0" smtClean="0"/>
              <a:t>2003: SARS</a:t>
            </a:r>
          </a:p>
          <a:p>
            <a:r>
              <a:rPr lang="en-SG" dirty="0" smtClean="0"/>
              <a:t>2004</a:t>
            </a:r>
            <a:r>
              <a:rPr lang="en-SG" dirty="0"/>
              <a:t>: Boxing Day South Asian tsunami </a:t>
            </a:r>
            <a:endParaRPr lang="en-SG" dirty="0" smtClean="0"/>
          </a:p>
          <a:p>
            <a:r>
              <a:rPr lang="en-SG" dirty="0" smtClean="0"/>
              <a:t>2011</a:t>
            </a:r>
            <a:r>
              <a:rPr lang="en-SG" dirty="0"/>
              <a:t>: Mar 11 earthquake-cum-tsunami </a:t>
            </a:r>
            <a:r>
              <a:rPr lang="en-SG" dirty="0" smtClean="0"/>
              <a:t>in Japan</a:t>
            </a:r>
          </a:p>
          <a:p>
            <a:r>
              <a:rPr lang="en-SG" dirty="0" smtClean="0"/>
              <a:t>2014</a:t>
            </a:r>
            <a:r>
              <a:rPr lang="en-SG" dirty="0"/>
              <a:t>: Mar 8 disappearance of </a:t>
            </a:r>
            <a:r>
              <a:rPr lang="en-SG" dirty="0" smtClean="0"/>
              <a:t>MH370</a:t>
            </a:r>
            <a:endParaRPr lang="en-SG" dirty="0"/>
          </a:p>
        </p:txBody>
      </p:sp>
    </p:spTree>
    <p:extLst>
      <p:ext uri="{BB962C8B-B14F-4D97-AF65-F5344CB8AC3E}">
        <p14:creationId xmlns:p14="http://schemas.microsoft.com/office/powerpoint/2010/main" val="2197818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lstStyle/>
          <a:p>
            <a:pPr marL="624078" indent="-514350">
              <a:buFont typeface="+mj-lt"/>
              <a:buAutoNum type="arabicPeriod"/>
            </a:pPr>
            <a:r>
              <a:rPr lang="en-SG" dirty="0" smtClean="0"/>
              <a:t>Evil originates in the heart of man.</a:t>
            </a:r>
          </a:p>
          <a:p>
            <a:pPr marL="624078" indent="-514350">
              <a:buFont typeface="+mj-lt"/>
              <a:buAutoNum type="arabicPeriod"/>
            </a:pPr>
            <a:endParaRPr lang="en-SG" dirty="0"/>
          </a:p>
          <a:p>
            <a:pPr marL="109728" indent="0">
              <a:buNone/>
            </a:pPr>
            <a:r>
              <a:rPr lang="en-SG" dirty="0"/>
              <a:t>When tempted, no one should say, “God is tempting me.” For God cannot be tempted by evil, nor does he tempt anyone;</a:t>
            </a:r>
            <a:r>
              <a:rPr lang="en-SG" baseline="30000" dirty="0"/>
              <a:t> </a:t>
            </a:r>
            <a:r>
              <a:rPr lang="en-SG" dirty="0"/>
              <a:t>but each person is tempted when they are dragged away by their own evil desire and enticed. Then, after desire has conceived, it gives birth to sin; and sin, when it is full-grown, gives birth to death.    Jas 1:13-15 NIV</a:t>
            </a:r>
          </a:p>
          <a:p>
            <a:pPr marL="109728" indent="0">
              <a:buNone/>
            </a:pPr>
            <a:endParaRPr lang="en-SG" dirty="0"/>
          </a:p>
        </p:txBody>
      </p:sp>
    </p:spTree>
    <p:extLst>
      <p:ext uri="{BB962C8B-B14F-4D97-AF65-F5344CB8AC3E}">
        <p14:creationId xmlns:p14="http://schemas.microsoft.com/office/powerpoint/2010/main" val="1875505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Evil activities will increase</a:t>
            </a:r>
            <a:endParaRPr lang="en-SG" dirty="0"/>
          </a:p>
        </p:txBody>
      </p:sp>
      <p:sp>
        <p:nvSpPr>
          <p:cNvPr id="3" name="Content Placeholder 2"/>
          <p:cNvSpPr>
            <a:spLocks noGrp="1"/>
          </p:cNvSpPr>
          <p:nvPr>
            <p:ph idx="1"/>
          </p:nvPr>
        </p:nvSpPr>
        <p:spPr/>
        <p:txBody>
          <a:bodyPr/>
          <a:lstStyle/>
          <a:p>
            <a:pPr marL="109728" indent="0">
              <a:buNone/>
            </a:pPr>
            <a:r>
              <a:rPr lang="en-US" dirty="0" smtClean="0"/>
              <a:t>God </a:t>
            </a:r>
            <a:r>
              <a:rPr lang="en-US" dirty="0"/>
              <a:t>gave them over to a depraved mind, so that they do what ought not to be done. </a:t>
            </a:r>
            <a:r>
              <a:rPr lang="en-US" baseline="30000" dirty="0"/>
              <a:t> </a:t>
            </a:r>
            <a:r>
              <a:rPr lang="en-US" dirty="0"/>
              <a:t>They have become </a:t>
            </a:r>
            <a:r>
              <a:rPr lang="en-US" dirty="0">
                <a:solidFill>
                  <a:srgbClr val="FF0000"/>
                </a:solidFill>
              </a:rPr>
              <a:t>filled with every kind of wickedness</a:t>
            </a:r>
            <a:r>
              <a:rPr lang="en-US" dirty="0"/>
              <a:t>, </a:t>
            </a:r>
            <a:r>
              <a:rPr lang="en-US" dirty="0">
                <a:solidFill>
                  <a:srgbClr val="FF0000"/>
                </a:solidFill>
              </a:rPr>
              <a:t>evil</a:t>
            </a:r>
            <a:r>
              <a:rPr lang="en-US" dirty="0"/>
              <a:t>, greed and </a:t>
            </a:r>
            <a:r>
              <a:rPr lang="en-US" dirty="0">
                <a:solidFill>
                  <a:srgbClr val="FF0000"/>
                </a:solidFill>
              </a:rPr>
              <a:t>depravity</a:t>
            </a:r>
            <a:r>
              <a:rPr lang="en-US" dirty="0"/>
              <a:t>. They are </a:t>
            </a:r>
            <a:r>
              <a:rPr lang="en-US" dirty="0">
                <a:solidFill>
                  <a:srgbClr val="FF0000"/>
                </a:solidFill>
              </a:rPr>
              <a:t>full of envy, murder</a:t>
            </a:r>
            <a:r>
              <a:rPr lang="en-US" dirty="0"/>
              <a:t>,</a:t>
            </a:r>
            <a:r>
              <a:rPr lang="en-US" dirty="0">
                <a:solidFill>
                  <a:srgbClr val="FF0000"/>
                </a:solidFill>
              </a:rPr>
              <a:t> strife</a:t>
            </a:r>
            <a:r>
              <a:rPr lang="en-US" dirty="0"/>
              <a:t>,</a:t>
            </a:r>
            <a:r>
              <a:rPr lang="en-US" dirty="0">
                <a:solidFill>
                  <a:srgbClr val="FF0000"/>
                </a:solidFill>
              </a:rPr>
              <a:t> deceit </a:t>
            </a:r>
            <a:r>
              <a:rPr lang="en-US" dirty="0"/>
              <a:t>and</a:t>
            </a:r>
            <a:r>
              <a:rPr lang="en-US" dirty="0">
                <a:solidFill>
                  <a:srgbClr val="FF0000"/>
                </a:solidFill>
              </a:rPr>
              <a:t> malice</a:t>
            </a:r>
            <a:r>
              <a:rPr lang="en-US" dirty="0"/>
              <a:t>. They are gossips, slanderers, </a:t>
            </a:r>
            <a:r>
              <a:rPr lang="en-US" dirty="0">
                <a:solidFill>
                  <a:srgbClr val="FF0000"/>
                </a:solidFill>
              </a:rPr>
              <a:t>God-haters</a:t>
            </a:r>
            <a:r>
              <a:rPr lang="en-US" dirty="0"/>
              <a:t>, insolent, arrogant and boastful; </a:t>
            </a:r>
            <a:r>
              <a:rPr lang="en-US" dirty="0">
                <a:solidFill>
                  <a:srgbClr val="FF0000"/>
                </a:solidFill>
              </a:rPr>
              <a:t>they invent ways of doing evil</a:t>
            </a:r>
            <a:r>
              <a:rPr lang="en-US" dirty="0"/>
              <a:t>; …      </a:t>
            </a:r>
            <a:r>
              <a:rPr lang="en-US" dirty="0" smtClean="0"/>
              <a:t>					      Rom </a:t>
            </a:r>
            <a:r>
              <a:rPr lang="en-US" dirty="0"/>
              <a:t>1:28-30 NIV</a:t>
            </a:r>
            <a:endParaRPr lang="en-SG" dirty="0"/>
          </a:p>
          <a:p>
            <a:pPr marL="109728" indent="0">
              <a:buNone/>
            </a:pPr>
            <a:endParaRPr lang="en-SG" dirty="0"/>
          </a:p>
        </p:txBody>
      </p:sp>
    </p:spTree>
    <p:extLst>
      <p:ext uri="{BB962C8B-B14F-4D97-AF65-F5344CB8AC3E}">
        <p14:creationId xmlns:p14="http://schemas.microsoft.com/office/powerpoint/2010/main" val="897836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normAutofit lnSpcReduction="10000"/>
          </a:bodyPr>
          <a:lstStyle/>
          <a:p>
            <a:pPr marL="624078" indent="-514350">
              <a:buFont typeface="+mj-lt"/>
              <a:buAutoNum type="arabicPeriod" startAt="2"/>
            </a:pPr>
            <a:r>
              <a:rPr lang="en-US" dirty="0"/>
              <a:t>Believers </a:t>
            </a:r>
            <a:r>
              <a:rPr lang="en-US" dirty="0" smtClean="0"/>
              <a:t>are not spared from the effects of evil.</a:t>
            </a:r>
          </a:p>
          <a:p>
            <a:pPr marL="109728" indent="0">
              <a:buNone/>
            </a:pPr>
            <a:endParaRPr lang="en-SG" dirty="0"/>
          </a:p>
          <a:p>
            <a:pPr marL="109728" indent="0">
              <a:buNone/>
            </a:pPr>
            <a:r>
              <a:rPr lang="en-SG" baseline="30000" dirty="0"/>
              <a:t>35 </a:t>
            </a:r>
            <a:r>
              <a:rPr lang="en-SG" dirty="0"/>
              <a:t>Women received back their dead, raised to life again. There were others who were tortured, refusing to be released so that they might gain an even better resurrection. </a:t>
            </a:r>
            <a:r>
              <a:rPr lang="en-SG" baseline="30000" dirty="0"/>
              <a:t>36 </a:t>
            </a:r>
            <a:r>
              <a:rPr lang="en-SG" dirty="0"/>
              <a:t>Some faced jeers and flogging, and even chains and imprisonment</a:t>
            </a:r>
            <a:r>
              <a:rPr lang="en-SG" dirty="0" smtClean="0"/>
              <a:t>. </a:t>
            </a:r>
            <a:r>
              <a:rPr lang="en-SG" baseline="30000" dirty="0"/>
              <a:t>37 </a:t>
            </a:r>
            <a:r>
              <a:rPr lang="en-SG" dirty="0"/>
              <a:t>They were put to death by stoning; they were sawed in two; they were killed by the sword. </a:t>
            </a:r>
          </a:p>
        </p:txBody>
      </p:sp>
    </p:spTree>
    <p:extLst>
      <p:ext uri="{BB962C8B-B14F-4D97-AF65-F5344CB8AC3E}">
        <p14:creationId xmlns:p14="http://schemas.microsoft.com/office/powerpoint/2010/main" val="2016785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b="1" dirty="0" smtClean="0"/>
              <a:t>Believers are not exempt from evil</a:t>
            </a:r>
            <a:endParaRPr lang="en-SG" b="1" dirty="0"/>
          </a:p>
        </p:txBody>
      </p:sp>
      <p:sp>
        <p:nvSpPr>
          <p:cNvPr id="3" name="Content Placeholder 2"/>
          <p:cNvSpPr>
            <a:spLocks noGrp="1"/>
          </p:cNvSpPr>
          <p:nvPr>
            <p:ph idx="1"/>
          </p:nvPr>
        </p:nvSpPr>
        <p:spPr/>
        <p:txBody>
          <a:bodyPr>
            <a:normAutofit/>
          </a:bodyPr>
          <a:lstStyle/>
          <a:p>
            <a:pPr marL="109728" indent="0">
              <a:buNone/>
            </a:pPr>
            <a:r>
              <a:rPr lang="en-SG" dirty="0" smtClean="0"/>
              <a:t>They </a:t>
            </a:r>
            <a:r>
              <a:rPr lang="en-SG" dirty="0"/>
              <a:t>went about in sheepskins and goatskins, destitute, persecuted and mistreated— </a:t>
            </a:r>
            <a:r>
              <a:rPr lang="en-SG" baseline="30000" dirty="0"/>
              <a:t>38 </a:t>
            </a:r>
            <a:r>
              <a:rPr lang="en-SG" dirty="0"/>
              <a:t>the world was not worthy of them. They wandered in deserts and mountains, living in caves and in holes in the ground.  These were all commended for their faith, yet none of them received what had been promised, </a:t>
            </a:r>
            <a:r>
              <a:rPr lang="en-SG" baseline="30000" dirty="0"/>
              <a:t>40 </a:t>
            </a:r>
            <a:r>
              <a:rPr lang="en-SG" dirty="0"/>
              <a:t>since God had planned something better for us so that only together with us would they be made perfect.  </a:t>
            </a:r>
            <a:r>
              <a:rPr lang="en-SG" dirty="0" err="1" smtClean="0"/>
              <a:t>Heb</a:t>
            </a:r>
            <a:r>
              <a:rPr lang="en-SG" dirty="0" smtClean="0"/>
              <a:t> </a:t>
            </a:r>
            <a:r>
              <a:rPr lang="en-SG" dirty="0"/>
              <a:t>11:35-40 NIV</a:t>
            </a:r>
          </a:p>
          <a:p>
            <a:pPr marL="109728" indent="0">
              <a:buNone/>
            </a:pPr>
            <a:endParaRPr lang="en-SG" dirty="0"/>
          </a:p>
        </p:txBody>
      </p:sp>
    </p:spTree>
    <p:extLst>
      <p:ext uri="{BB962C8B-B14F-4D97-AF65-F5344CB8AC3E}">
        <p14:creationId xmlns:p14="http://schemas.microsoft.com/office/powerpoint/2010/main" val="2103271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a:solidFill>
                  <a:srgbClr val="0070C0"/>
                </a:solidFill>
              </a:rPr>
              <a:t>Luke 13:1-5 </a:t>
            </a:r>
            <a:r>
              <a:rPr lang="en-SG" b="1" dirty="0" smtClean="0">
                <a:solidFill>
                  <a:srgbClr val="0070C0"/>
                </a:solidFill>
              </a:rPr>
              <a:t>NIV</a:t>
            </a:r>
            <a:endParaRPr lang="en-SG" dirty="0">
              <a:solidFill>
                <a:srgbClr val="0070C0"/>
              </a:solidFill>
            </a:endParaRPr>
          </a:p>
        </p:txBody>
      </p:sp>
      <p:sp>
        <p:nvSpPr>
          <p:cNvPr id="3" name="Content Placeholder 2"/>
          <p:cNvSpPr>
            <a:spLocks noGrp="1"/>
          </p:cNvSpPr>
          <p:nvPr>
            <p:ph idx="1"/>
          </p:nvPr>
        </p:nvSpPr>
        <p:spPr/>
        <p:txBody>
          <a:bodyPr>
            <a:normAutofit lnSpcReduction="10000"/>
          </a:bodyPr>
          <a:lstStyle/>
          <a:p>
            <a:pPr marL="109728" indent="0">
              <a:buNone/>
            </a:pPr>
            <a:r>
              <a:rPr lang="en-SG" dirty="0"/>
              <a:t>Now there were some present at that time who told Jesus about the Galileans whose blood Pilate had mixed with their sacrifices. </a:t>
            </a:r>
            <a:r>
              <a:rPr lang="en-SG" baseline="30000" dirty="0"/>
              <a:t>2 </a:t>
            </a:r>
            <a:r>
              <a:rPr lang="en-SG" dirty="0"/>
              <a:t>Jesus answered, “Do you think that these Galileans were worse sinners than all the other Galileans because they suffered this way? </a:t>
            </a:r>
            <a:r>
              <a:rPr lang="en-SG" baseline="30000" dirty="0"/>
              <a:t>3 </a:t>
            </a:r>
            <a:r>
              <a:rPr lang="en-SG" dirty="0"/>
              <a:t>I tell you, no! But unless you </a:t>
            </a:r>
            <a:r>
              <a:rPr lang="en-SG" dirty="0">
                <a:solidFill>
                  <a:srgbClr val="0070C0"/>
                </a:solidFill>
              </a:rPr>
              <a:t>repent</a:t>
            </a:r>
            <a:r>
              <a:rPr lang="en-SG" dirty="0"/>
              <a:t>, you too will all perish. </a:t>
            </a:r>
            <a:r>
              <a:rPr lang="en-SG" baseline="30000" dirty="0"/>
              <a:t>4 </a:t>
            </a:r>
            <a:r>
              <a:rPr lang="en-SG" dirty="0"/>
              <a:t>Or those eighteen who died when the tower in Siloam fell on them—do you think they were more guilty than all the others living in Jerusalem? </a:t>
            </a:r>
            <a:r>
              <a:rPr lang="en-SG" baseline="30000" dirty="0"/>
              <a:t>5 </a:t>
            </a:r>
            <a:r>
              <a:rPr lang="en-SG" dirty="0"/>
              <a:t>I tell you, no! But unless you </a:t>
            </a:r>
            <a:r>
              <a:rPr lang="en-SG" dirty="0">
                <a:solidFill>
                  <a:srgbClr val="0070C0"/>
                </a:solidFill>
              </a:rPr>
              <a:t>repent</a:t>
            </a:r>
            <a:r>
              <a:rPr lang="en-SG" dirty="0"/>
              <a:t>, you too will all perish.”</a:t>
            </a:r>
          </a:p>
          <a:p>
            <a:pPr marL="109728" indent="0">
              <a:buNone/>
            </a:pPr>
            <a:endParaRPr lang="en-SG" dirty="0"/>
          </a:p>
        </p:txBody>
      </p:sp>
    </p:spTree>
    <p:extLst>
      <p:ext uri="{BB962C8B-B14F-4D97-AF65-F5344CB8AC3E}">
        <p14:creationId xmlns:p14="http://schemas.microsoft.com/office/powerpoint/2010/main" val="4111159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Truths</a:t>
            </a:r>
            <a:endParaRPr lang="en-SG" dirty="0"/>
          </a:p>
        </p:txBody>
      </p:sp>
      <p:sp>
        <p:nvSpPr>
          <p:cNvPr id="3" name="Content Placeholder 2"/>
          <p:cNvSpPr>
            <a:spLocks noGrp="1"/>
          </p:cNvSpPr>
          <p:nvPr>
            <p:ph idx="1"/>
          </p:nvPr>
        </p:nvSpPr>
        <p:spPr/>
        <p:txBody>
          <a:bodyPr>
            <a:normAutofit fontScale="92500"/>
          </a:bodyPr>
          <a:lstStyle/>
          <a:p>
            <a:pPr marL="624078" indent="-514350">
              <a:buFont typeface="+mj-lt"/>
              <a:buAutoNum type="arabicPeriod" startAt="3"/>
            </a:pPr>
            <a:r>
              <a:rPr lang="en-SG" dirty="0"/>
              <a:t>The tragic </a:t>
            </a:r>
            <a:r>
              <a:rPr lang="en-SG" dirty="0" smtClean="0"/>
              <a:t>suffering or untimely </a:t>
            </a:r>
            <a:r>
              <a:rPr lang="en-SG" dirty="0"/>
              <a:t>death of people is not due to the fact that they were worse </a:t>
            </a:r>
            <a:r>
              <a:rPr lang="en-SG" dirty="0" smtClean="0"/>
              <a:t>sinners.</a:t>
            </a:r>
          </a:p>
          <a:p>
            <a:pPr marL="624078" indent="-514350">
              <a:buFont typeface="+mj-lt"/>
              <a:buAutoNum type="arabicPeriod" startAt="3"/>
            </a:pPr>
            <a:endParaRPr lang="en-SG" dirty="0"/>
          </a:p>
          <a:p>
            <a:pPr marL="109728" indent="0">
              <a:buNone/>
            </a:pPr>
            <a:r>
              <a:rPr lang="en-SG" dirty="0"/>
              <a:t>“Consider now: Who, being innocent, has ever </a:t>
            </a:r>
            <a:r>
              <a:rPr lang="en-SG" dirty="0" smtClean="0"/>
              <a:t>perished?   Where </a:t>
            </a:r>
            <a:r>
              <a:rPr lang="en-SG" dirty="0"/>
              <a:t>were the upright ever </a:t>
            </a:r>
            <a:r>
              <a:rPr lang="en-SG" dirty="0" smtClean="0"/>
              <a:t>destroyed?</a:t>
            </a:r>
          </a:p>
          <a:p>
            <a:pPr marL="109728" indent="0">
              <a:buNone/>
            </a:pPr>
            <a:r>
              <a:rPr lang="en-SG" dirty="0" smtClean="0"/>
              <a:t>As </a:t>
            </a:r>
            <a:r>
              <a:rPr lang="en-SG" dirty="0"/>
              <a:t>I have observed, those who </a:t>
            </a:r>
            <a:r>
              <a:rPr lang="en-SG" dirty="0" err="1"/>
              <a:t>plow</a:t>
            </a:r>
            <a:r>
              <a:rPr lang="en-SG" dirty="0"/>
              <a:t> </a:t>
            </a:r>
            <a:r>
              <a:rPr lang="en-SG" dirty="0" smtClean="0"/>
              <a:t>evil</a:t>
            </a:r>
            <a:r>
              <a:rPr lang="en-SG" dirty="0"/>
              <a:t> and those who sow trouble reap </a:t>
            </a:r>
            <a:r>
              <a:rPr lang="en-SG" dirty="0" smtClean="0"/>
              <a:t>it.</a:t>
            </a:r>
            <a:r>
              <a:rPr lang="en-SG" baseline="30000" dirty="0"/>
              <a:t> </a:t>
            </a:r>
            <a:r>
              <a:rPr lang="en-SG" dirty="0"/>
              <a:t>At the breath of God they perish</a:t>
            </a:r>
            <a:r>
              <a:rPr lang="en-SG" dirty="0" smtClean="0"/>
              <a:t>;</a:t>
            </a:r>
            <a:r>
              <a:rPr lang="en-SG" dirty="0"/>
              <a:t> at the blast of his anger they are no more</a:t>
            </a:r>
            <a:r>
              <a:rPr lang="en-SG" dirty="0" smtClean="0"/>
              <a:t>.”  						Job 4:7-9 NIV</a:t>
            </a:r>
            <a:r>
              <a:rPr lang="en-SG" dirty="0"/>
              <a:t/>
            </a:r>
            <a:br>
              <a:rPr lang="en-SG" dirty="0"/>
            </a:br>
            <a:endParaRPr lang="en-SG" dirty="0" smtClean="0"/>
          </a:p>
        </p:txBody>
      </p:sp>
    </p:spTree>
    <p:extLst>
      <p:ext uri="{BB962C8B-B14F-4D97-AF65-F5344CB8AC3E}">
        <p14:creationId xmlns:p14="http://schemas.microsoft.com/office/powerpoint/2010/main" val="53671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816</TotalTime>
  <Words>931</Words>
  <Application>Microsoft Office PowerPoint</Application>
  <PresentationFormat>On-screen Show (4:3)</PresentationFormat>
  <Paragraphs>114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Urban</vt:lpstr>
      <vt:lpstr>Responding to Calamities</vt:lpstr>
      <vt:lpstr>Isaiah 55:8-9 NIV</vt:lpstr>
      <vt:lpstr>Calamitous Events</vt:lpstr>
      <vt:lpstr>Truths</vt:lpstr>
      <vt:lpstr>Evil activities will increase</vt:lpstr>
      <vt:lpstr>Truths</vt:lpstr>
      <vt:lpstr>Believers are not exempt from evil</vt:lpstr>
      <vt:lpstr>Luke 13:1-5 NIV</vt:lpstr>
      <vt:lpstr>Truths</vt:lpstr>
      <vt:lpstr>Truths</vt:lpstr>
      <vt:lpstr>Wicked did not repent</vt:lpstr>
      <vt:lpstr>Luke 7:11-15 NKJV</vt:lpstr>
      <vt:lpstr>Truths</vt:lpstr>
      <vt:lpstr>Job 1:6-22 NIV</vt:lpstr>
      <vt:lpstr>Job 1:6-22 NIV</vt:lpstr>
      <vt:lpstr>Job 1:6-22 NIV</vt:lpstr>
      <vt:lpstr>Job 1:6-22 NIV</vt:lpstr>
      <vt:lpstr>Job 1:6-22 NIV</vt:lpstr>
      <vt:lpstr>Truths</vt:lpstr>
      <vt:lpstr>Pray for Protection</vt:lpstr>
      <vt:lpstr>Truths</vt:lpstr>
      <vt:lpstr>Christ’s intercession for Peter</vt:lpstr>
      <vt:lpstr>Truths</vt:lpstr>
      <vt:lpstr>Truths (Summary)</vt:lpstr>
      <vt:lpstr>Problem of pain and suffering</vt:lpstr>
      <vt:lpstr>How should we respond to calamity?</vt:lpstr>
      <vt:lpstr>Rom 8:35, 37–39 NASB </vt:lpstr>
    </vt:vector>
  </TitlesOfParts>
  <Company>MOE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Responding to Calamities</dc:title>
  <dc:creator>MOE</dc:creator>
  <cp:lastModifiedBy>MOE</cp:lastModifiedBy>
  <cp:revision>31</cp:revision>
  <dcterms:created xsi:type="dcterms:W3CDTF">2014-03-20T02:29:49Z</dcterms:created>
  <dcterms:modified xsi:type="dcterms:W3CDTF">2014-03-28T22:40:27Z</dcterms:modified>
</cp:coreProperties>
</file>